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1"/>
  </p:notesMasterIdLst>
  <p:sldIdLst>
    <p:sldId id="305" r:id="rId2"/>
    <p:sldId id="317" r:id="rId3"/>
    <p:sldId id="328" r:id="rId4"/>
    <p:sldId id="329" r:id="rId5"/>
    <p:sldId id="307" r:id="rId6"/>
    <p:sldId id="318" r:id="rId7"/>
    <p:sldId id="316" r:id="rId8"/>
    <p:sldId id="330" r:id="rId9"/>
    <p:sldId id="331" r:id="rId10"/>
    <p:sldId id="332" r:id="rId11"/>
    <p:sldId id="310" r:id="rId12"/>
    <p:sldId id="333" r:id="rId13"/>
    <p:sldId id="311" r:id="rId14"/>
    <p:sldId id="319" r:id="rId15"/>
    <p:sldId id="334" r:id="rId16"/>
    <p:sldId id="320" r:id="rId17"/>
    <p:sldId id="335" r:id="rId18"/>
    <p:sldId id="336" r:id="rId19"/>
    <p:sldId id="323" r:id="rId20"/>
  </p:sldIdLst>
  <p:sldSz cx="9144000" cy="5143500" type="screen16x9"/>
  <p:notesSz cx="6858000" cy="9144000"/>
  <p:embeddedFontLst>
    <p:embeddedFont>
      <p:font typeface="Bebas Neue" panose="020B0606020202050201" pitchFamily="34" charset="0"/>
      <p:regular r:id="rId22"/>
    </p:embeddedFont>
    <p:embeddedFont>
      <p:font typeface="DM Sans" pitchFamily="2" charset="0"/>
      <p:regular r:id="rId23"/>
      <p:bold r:id="rId24"/>
      <p:italic r:id="rId25"/>
      <p:boldItalic r:id="rId26"/>
    </p:embeddedFont>
    <p:embeddedFont>
      <p:font typeface="Montserrat Medium" panose="00000600000000000000" pitchFamily="2" charset="0"/>
      <p:regular r:id="rId27"/>
      <p:bold r:id="rId28"/>
      <p:italic r:id="rId29"/>
      <p:boldItalic r:id="rId30"/>
    </p:embeddedFont>
    <p:embeddedFont>
      <p:font typeface="Montserrat SemiBold" panose="00000700000000000000" pitchFamily="2"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6E6E6"/>
    <a:srgbClr val="55C7A6"/>
    <a:srgbClr val="2F8D72"/>
    <a:srgbClr val="444444"/>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8B2038-240C-41A1-87D7-169A1E9E87E7}">
  <a:tblStyle styleId="{7F8B2038-240C-41A1-87D7-169A1E9E87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74" autoAdjust="0"/>
  </p:normalViewPr>
  <p:slideViewPr>
    <p:cSldViewPr snapToGrid="0">
      <p:cViewPr varScale="1">
        <p:scale>
          <a:sx n="109" d="100"/>
          <a:sy n="109" d="100"/>
        </p:scale>
        <p:origin x="845" y="62"/>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031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7458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137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177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5"/>
          <p:cNvSpPr txBox="1">
            <a:spLocks noGrp="1"/>
          </p:cNvSpPr>
          <p:nvPr>
            <p:ph type="subTitle" idx="1"/>
          </p:nvPr>
        </p:nvSpPr>
        <p:spPr>
          <a:xfrm>
            <a:off x="4679346" y="1762357"/>
            <a:ext cx="3627000" cy="2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30" name="Google Shape;30;p5"/>
          <p:cNvSpPr txBox="1">
            <a:spLocks noGrp="1"/>
          </p:cNvSpPr>
          <p:nvPr>
            <p:ph type="subTitle" idx="2"/>
          </p:nvPr>
        </p:nvSpPr>
        <p:spPr>
          <a:xfrm>
            <a:off x="837654" y="1762357"/>
            <a:ext cx="3627000" cy="2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1" name="Google Shape;31;p5"/>
          <p:cNvSpPr txBox="1">
            <a:spLocks noGrp="1"/>
          </p:cNvSpPr>
          <p:nvPr>
            <p:ph type="subTitle" idx="3"/>
          </p:nvPr>
        </p:nvSpPr>
        <p:spPr>
          <a:xfrm>
            <a:off x="837654" y="1510850"/>
            <a:ext cx="3627000" cy="3615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4"/>
          </p:nvPr>
        </p:nvSpPr>
        <p:spPr>
          <a:xfrm>
            <a:off x="4679340" y="1510850"/>
            <a:ext cx="3627000" cy="361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3" name="Google Shape;33;p5"/>
          <p:cNvGrpSpPr/>
          <p:nvPr/>
        </p:nvGrpSpPr>
        <p:grpSpPr>
          <a:xfrm>
            <a:off x="-860800" y="-845900"/>
            <a:ext cx="10853033" cy="6837917"/>
            <a:chOff x="-860800" y="-845900"/>
            <a:chExt cx="10853033" cy="6837917"/>
          </a:xfrm>
        </p:grpSpPr>
        <p:sp>
          <p:nvSpPr>
            <p:cNvPr id="34" name="Google Shape;34;p5"/>
            <p:cNvSpPr/>
            <p:nvPr/>
          </p:nvSpPr>
          <p:spPr>
            <a:xfrm rot="5400000" flipH="1">
              <a:off x="8297833"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5"/>
          <p:cNvGrpSpPr/>
          <p:nvPr/>
        </p:nvGrpSpPr>
        <p:grpSpPr>
          <a:xfrm rot="1326206">
            <a:off x="18067" y="4186508"/>
            <a:ext cx="876569" cy="1153303"/>
            <a:chOff x="6600675" y="1508650"/>
            <a:chExt cx="794975" cy="1045950"/>
          </a:xfrm>
        </p:grpSpPr>
        <p:sp>
          <p:nvSpPr>
            <p:cNvPr id="37" name="Google Shape;37;p5"/>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2" name="Google Shape;42;p6"/>
          <p:cNvGrpSpPr/>
          <p:nvPr/>
        </p:nvGrpSpPr>
        <p:grpSpPr>
          <a:xfrm rot="-9000302">
            <a:off x="8431571" y="-290993"/>
            <a:ext cx="876514" cy="1153231"/>
            <a:chOff x="6600675" y="1508650"/>
            <a:chExt cx="794975" cy="1045950"/>
          </a:xfrm>
        </p:grpSpPr>
        <p:sp>
          <p:nvSpPr>
            <p:cNvPr id="43" name="Google Shape;43;p6"/>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6"/>
          <p:cNvSpPr/>
          <p:nvPr/>
        </p:nvSpPr>
        <p:spPr>
          <a:xfrm>
            <a:off x="-860800" y="-845900"/>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5400000" flipH="1">
            <a:off x="8297833" y="4297617"/>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9"/>
        <p:cNvGrpSpPr/>
        <p:nvPr/>
      </p:nvGrpSpPr>
      <p:grpSpPr>
        <a:xfrm>
          <a:off x="0" y="0"/>
          <a:ext cx="0" cy="0"/>
          <a:chOff x="0" y="0"/>
          <a:chExt cx="0" cy="0"/>
        </a:xfrm>
      </p:grpSpPr>
      <p:sp>
        <p:nvSpPr>
          <p:cNvPr id="90" name="Google Shape;9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3"/>
          <p:cNvSpPr txBox="1">
            <a:spLocks noGrp="1"/>
          </p:cNvSpPr>
          <p:nvPr>
            <p:ph type="subTitle" idx="1"/>
          </p:nvPr>
        </p:nvSpPr>
        <p:spPr>
          <a:xfrm>
            <a:off x="713225" y="2255848"/>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13"/>
          <p:cNvSpPr txBox="1">
            <a:spLocks noGrp="1"/>
          </p:cNvSpPr>
          <p:nvPr>
            <p:ph type="subTitle" idx="2"/>
          </p:nvPr>
        </p:nvSpPr>
        <p:spPr>
          <a:xfrm>
            <a:off x="713225" y="3878275"/>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 name="Google Shape;93;p13"/>
          <p:cNvSpPr txBox="1">
            <a:spLocks noGrp="1"/>
          </p:cNvSpPr>
          <p:nvPr>
            <p:ph type="subTitle" idx="3"/>
          </p:nvPr>
        </p:nvSpPr>
        <p:spPr>
          <a:xfrm>
            <a:off x="3347100" y="3878275"/>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13"/>
          <p:cNvSpPr txBox="1">
            <a:spLocks noGrp="1"/>
          </p:cNvSpPr>
          <p:nvPr>
            <p:ph type="subTitle" idx="4"/>
          </p:nvPr>
        </p:nvSpPr>
        <p:spPr>
          <a:xfrm>
            <a:off x="3347100" y="2255848"/>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13"/>
          <p:cNvSpPr txBox="1">
            <a:spLocks noGrp="1"/>
          </p:cNvSpPr>
          <p:nvPr>
            <p:ph type="title" idx="5" hasCustomPrompt="1"/>
          </p:nvPr>
        </p:nvSpPr>
        <p:spPr>
          <a:xfrm>
            <a:off x="713225" y="1327825"/>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3347100" y="2950400"/>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713225" y="2950400"/>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8" hasCustomPrompt="1"/>
          </p:nvPr>
        </p:nvSpPr>
        <p:spPr>
          <a:xfrm>
            <a:off x="3347100" y="1327825"/>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subTitle" idx="9"/>
          </p:nvPr>
        </p:nvSpPr>
        <p:spPr>
          <a:xfrm>
            <a:off x="5972875" y="3878275"/>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3"/>
          <p:cNvSpPr txBox="1">
            <a:spLocks noGrp="1"/>
          </p:cNvSpPr>
          <p:nvPr>
            <p:ph type="subTitle" idx="13"/>
          </p:nvPr>
        </p:nvSpPr>
        <p:spPr>
          <a:xfrm>
            <a:off x="5972875" y="2255848"/>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13"/>
          <p:cNvSpPr txBox="1">
            <a:spLocks noGrp="1"/>
          </p:cNvSpPr>
          <p:nvPr>
            <p:ph type="title" idx="14" hasCustomPrompt="1"/>
          </p:nvPr>
        </p:nvSpPr>
        <p:spPr>
          <a:xfrm>
            <a:off x="5972875" y="2950400"/>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15" hasCustomPrompt="1"/>
          </p:nvPr>
        </p:nvSpPr>
        <p:spPr>
          <a:xfrm>
            <a:off x="5972875" y="1327825"/>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16"/>
          </p:nvPr>
        </p:nvSpPr>
        <p:spPr>
          <a:xfrm>
            <a:off x="713225" y="1938810"/>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4" name="Google Shape;104;p13"/>
          <p:cNvSpPr txBox="1">
            <a:spLocks noGrp="1"/>
          </p:cNvSpPr>
          <p:nvPr>
            <p:ph type="subTitle" idx="17"/>
          </p:nvPr>
        </p:nvSpPr>
        <p:spPr>
          <a:xfrm>
            <a:off x="713225" y="3561237"/>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5" name="Google Shape;105;p13"/>
          <p:cNvSpPr txBox="1">
            <a:spLocks noGrp="1"/>
          </p:cNvSpPr>
          <p:nvPr>
            <p:ph type="subTitle" idx="18"/>
          </p:nvPr>
        </p:nvSpPr>
        <p:spPr>
          <a:xfrm>
            <a:off x="3347100" y="3561237"/>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6" name="Google Shape;106;p13"/>
          <p:cNvSpPr txBox="1">
            <a:spLocks noGrp="1"/>
          </p:cNvSpPr>
          <p:nvPr>
            <p:ph type="subTitle" idx="19"/>
          </p:nvPr>
        </p:nvSpPr>
        <p:spPr>
          <a:xfrm>
            <a:off x="3347100" y="1938810"/>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7" name="Google Shape;107;p13"/>
          <p:cNvSpPr txBox="1">
            <a:spLocks noGrp="1"/>
          </p:cNvSpPr>
          <p:nvPr>
            <p:ph type="subTitle" idx="20"/>
          </p:nvPr>
        </p:nvSpPr>
        <p:spPr>
          <a:xfrm>
            <a:off x="5972875" y="3561237"/>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8" name="Google Shape;108;p13"/>
          <p:cNvSpPr txBox="1">
            <a:spLocks noGrp="1"/>
          </p:cNvSpPr>
          <p:nvPr>
            <p:ph type="subTitle" idx="21"/>
          </p:nvPr>
        </p:nvSpPr>
        <p:spPr>
          <a:xfrm>
            <a:off x="5972875" y="1938810"/>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109" name="Google Shape;109;p13"/>
          <p:cNvGrpSpPr/>
          <p:nvPr/>
        </p:nvGrpSpPr>
        <p:grpSpPr>
          <a:xfrm>
            <a:off x="-125967" y="4040224"/>
            <a:ext cx="1406549" cy="1850599"/>
            <a:chOff x="6600675" y="1508650"/>
            <a:chExt cx="794975" cy="1045950"/>
          </a:xfrm>
        </p:grpSpPr>
        <p:sp>
          <p:nvSpPr>
            <p:cNvPr id="110" name="Google Shape;110;p13"/>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35"/>
        <p:cNvGrpSpPr/>
        <p:nvPr/>
      </p:nvGrpSpPr>
      <p:grpSpPr>
        <a:xfrm>
          <a:off x="0" y="0"/>
          <a:ext cx="0" cy="0"/>
          <a:chOff x="0" y="0"/>
          <a:chExt cx="0" cy="0"/>
        </a:xfrm>
      </p:grpSpPr>
      <p:grpSp>
        <p:nvGrpSpPr>
          <p:cNvPr id="236" name="Google Shape;236;p25"/>
          <p:cNvGrpSpPr/>
          <p:nvPr/>
        </p:nvGrpSpPr>
        <p:grpSpPr>
          <a:xfrm>
            <a:off x="-860800" y="-845900"/>
            <a:ext cx="10853033" cy="6736723"/>
            <a:chOff x="-860800" y="-845900"/>
            <a:chExt cx="10853033" cy="6736723"/>
          </a:xfrm>
        </p:grpSpPr>
        <p:grpSp>
          <p:nvGrpSpPr>
            <p:cNvPr id="237" name="Google Shape;237;p25"/>
            <p:cNvGrpSpPr/>
            <p:nvPr/>
          </p:nvGrpSpPr>
          <p:grpSpPr>
            <a:xfrm>
              <a:off x="-860800" y="-845900"/>
              <a:ext cx="2141383" cy="6736723"/>
              <a:chOff x="-860800" y="-845900"/>
              <a:chExt cx="2141383" cy="6736723"/>
            </a:xfrm>
          </p:grpSpPr>
          <p:grpSp>
            <p:nvGrpSpPr>
              <p:cNvPr id="238" name="Google Shape;238;p25"/>
              <p:cNvGrpSpPr/>
              <p:nvPr/>
            </p:nvGrpSpPr>
            <p:grpSpPr>
              <a:xfrm>
                <a:off x="-125967" y="4040224"/>
                <a:ext cx="1406549" cy="1850599"/>
                <a:chOff x="6600675" y="1508650"/>
                <a:chExt cx="794975" cy="1045950"/>
              </a:xfrm>
            </p:grpSpPr>
            <p:sp>
              <p:nvSpPr>
                <p:cNvPr id="239" name="Google Shape;239;p25"/>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5"/>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5"/>
            <p:cNvGrpSpPr/>
            <p:nvPr/>
          </p:nvGrpSpPr>
          <p:grpSpPr>
            <a:xfrm>
              <a:off x="8128484" y="-845900"/>
              <a:ext cx="1863749" cy="6736723"/>
              <a:chOff x="8128484" y="-845900"/>
              <a:chExt cx="1863749" cy="6736723"/>
            </a:xfrm>
          </p:grpSpPr>
          <p:sp>
            <p:nvSpPr>
              <p:cNvPr id="244" name="Google Shape;244;p25"/>
              <p:cNvSpPr/>
              <p:nvPr/>
            </p:nvSpPr>
            <p:spPr>
              <a:xfrm flipH="1">
                <a:off x="8297833"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flipH="1">
                <a:off x="8128484" y="4040224"/>
                <a:ext cx="1406549" cy="1850599"/>
                <a:chOff x="6600675" y="1508650"/>
                <a:chExt cx="794975" cy="1045950"/>
              </a:xfrm>
            </p:grpSpPr>
            <p:sp>
              <p:nvSpPr>
                <p:cNvPr id="246" name="Google Shape;246;p25"/>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49"/>
        <p:cNvGrpSpPr/>
        <p:nvPr/>
      </p:nvGrpSpPr>
      <p:grpSpPr>
        <a:xfrm>
          <a:off x="0" y="0"/>
          <a:ext cx="0" cy="0"/>
          <a:chOff x="0" y="0"/>
          <a:chExt cx="0" cy="0"/>
        </a:xfrm>
      </p:grpSpPr>
      <p:grpSp>
        <p:nvGrpSpPr>
          <p:cNvPr id="250" name="Google Shape;250;p26"/>
          <p:cNvGrpSpPr/>
          <p:nvPr/>
        </p:nvGrpSpPr>
        <p:grpSpPr>
          <a:xfrm>
            <a:off x="-860800" y="-845900"/>
            <a:ext cx="10853033" cy="6837917"/>
            <a:chOff x="-860800" y="-845900"/>
            <a:chExt cx="10853033" cy="6837917"/>
          </a:xfrm>
        </p:grpSpPr>
        <p:grpSp>
          <p:nvGrpSpPr>
            <p:cNvPr id="251" name="Google Shape;251;p26"/>
            <p:cNvGrpSpPr/>
            <p:nvPr/>
          </p:nvGrpSpPr>
          <p:grpSpPr>
            <a:xfrm>
              <a:off x="-860800" y="-845900"/>
              <a:ext cx="10853033" cy="6837917"/>
              <a:chOff x="-860800" y="-845900"/>
              <a:chExt cx="10853033" cy="6837917"/>
            </a:xfrm>
          </p:grpSpPr>
          <p:sp>
            <p:nvSpPr>
              <p:cNvPr id="252" name="Google Shape;252;p26"/>
              <p:cNvSpPr/>
              <p:nvPr/>
            </p:nvSpPr>
            <p:spPr>
              <a:xfrm rot="5400000" flipH="1">
                <a:off x="8297833"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6"/>
            <p:cNvGrpSpPr/>
            <p:nvPr/>
          </p:nvGrpSpPr>
          <p:grpSpPr>
            <a:xfrm flipH="1">
              <a:off x="-860800" y="-845900"/>
              <a:ext cx="10853033" cy="6837917"/>
              <a:chOff x="-860800" y="-845900"/>
              <a:chExt cx="10853033" cy="6837917"/>
            </a:xfrm>
          </p:grpSpPr>
          <p:sp>
            <p:nvSpPr>
              <p:cNvPr id="255" name="Google Shape;255;p26"/>
              <p:cNvSpPr/>
              <p:nvPr/>
            </p:nvSpPr>
            <p:spPr>
              <a:xfrm rot="5400000" flipH="1">
                <a:off x="8297833"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2924550" y="539500"/>
            <a:ext cx="5506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5" name="Google Shape;155;p19"/>
          <p:cNvSpPr txBox="1">
            <a:spLocks noGrp="1"/>
          </p:cNvSpPr>
          <p:nvPr>
            <p:ph type="subTitle" idx="1"/>
          </p:nvPr>
        </p:nvSpPr>
        <p:spPr>
          <a:xfrm>
            <a:off x="2924575" y="1722806"/>
            <a:ext cx="55062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56" name="Google Shape;156;p19"/>
          <p:cNvSpPr txBox="1">
            <a:spLocks noGrp="1"/>
          </p:cNvSpPr>
          <p:nvPr>
            <p:ph type="subTitle" idx="2"/>
          </p:nvPr>
        </p:nvSpPr>
        <p:spPr>
          <a:xfrm>
            <a:off x="2924575" y="2844494"/>
            <a:ext cx="5506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57" name="Google Shape;157;p19"/>
          <p:cNvSpPr txBox="1">
            <a:spLocks noGrp="1"/>
          </p:cNvSpPr>
          <p:nvPr>
            <p:ph type="subTitle" idx="3"/>
          </p:nvPr>
        </p:nvSpPr>
        <p:spPr>
          <a:xfrm>
            <a:off x="2924575" y="3963482"/>
            <a:ext cx="5506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58" name="Google Shape;158;p19"/>
          <p:cNvSpPr txBox="1">
            <a:spLocks noGrp="1"/>
          </p:cNvSpPr>
          <p:nvPr>
            <p:ph type="subTitle" idx="4"/>
          </p:nvPr>
        </p:nvSpPr>
        <p:spPr>
          <a:xfrm>
            <a:off x="2924575" y="1317475"/>
            <a:ext cx="55062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59" name="Google Shape;159;p19"/>
          <p:cNvSpPr txBox="1">
            <a:spLocks noGrp="1"/>
          </p:cNvSpPr>
          <p:nvPr>
            <p:ph type="subTitle" idx="5"/>
          </p:nvPr>
        </p:nvSpPr>
        <p:spPr>
          <a:xfrm>
            <a:off x="2924575" y="2433499"/>
            <a:ext cx="5506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0" name="Google Shape;160;p19"/>
          <p:cNvSpPr txBox="1">
            <a:spLocks noGrp="1"/>
          </p:cNvSpPr>
          <p:nvPr>
            <p:ph type="subTitle" idx="6"/>
          </p:nvPr>
        </p:nvSpPr>
        <p:spPr>
          <a:xfrm>
            <a:off x="2924575" y="3546822"/>
            <a:ext cx="5506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1" name="Google Shape;161;p19"/>
          <p:cNvSpPr/>
          <p:nvPr/>
        </p:nvSpPr>
        <p:spPr>
          <a:xfrm rot="-5400000">
            <a:off x="-860800"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3952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SemiBold"/>
              <a:buNone/>
              <a:defRPr sz="30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9" r:id="rId3"/>
    <p:sldLayoutId id="2147483671" r:id="rId4"/>
    <p:sldLayoutId id="2147483672" r:id="rId5"/>
    <p:sldLayoutId id="214748367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68;p30">
            <a:extLst>
              <a:ext uri="{FF2B5EF4-FFF2-40B4-BE49-F238E27FC236}">
                <a16:creationId xmlns:a16="http://schemas.microsoft.com/office/drawing/2014/main" id="{8AF1B6F2-6532-1A06-B7D2-A74E70724422}"/>
              </a:ext>
            </a:extLst>
          </p:cNvPr>
          <p:cNvSpPr txBox="1">
            <a:spLocks/>
          </p:cNvSpPr>
          <p:nvPr/>
        </p:nvSpPr>
        <p:spPr>
          <a:xfrm>
            <a:off x="2907477" y="879649"/>
            <a:ext cx="3329036" cy="4682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vi-VN" sz="1800">
                <a:solidFill>
                  <a:srgbClr val="363329"/>
                </a:solidFill>
              </a:rPr>
              <a:t>BÁO CÁO</a:t>
            </a:r>
            <a:r>
              <a:rPr lang="en-US" sz="1800">
                <a:solidFill>
                  <a:srgbClr val="363329"/>
                </a:solidFill>
              </a:rPr>
              <a:t> BÀI TẬP NHÓM</a:t>
            </a:r>
            <a:endParaRPr lang="vi-VN" sz="1600" dirty="0">
              <a:solidFill>
                <a:schemeClr val="accent1"/>
              </a:solidFill>
            </a:endParaRPr>
          </a:p>
        </p:txBody>
      </p:sp>
      <p:sp>
        <p:nvSpPr>
          <p:cNvPr id="22" name="Google Shape;269;p30">
            <a:extLst>
              <a:ext uri="{FF2B5EF4-FFF2-40B4-BE49-F238E27FC236}">
                <a16:creationId xmlns:a16="http://schemas.microsoft.com/office/drawing/2014/main" id="{2171E75B-7AE4-138E-6A8E-D1F00C88B8F7}"/>
              </a:ext>
            </a:extLst>
          </p:cNvPr>
          <p:cNvSpPr txBox="1">
            <a:spLocks noGrp="1"/>
          </p:cNvSpPr>
          <p:nvPr>
            <p:ph type="subTitle" idx="1"/>
          </p:nvPr>
        </p:nvSpPr>
        <p:spPr>
          <a:xfrm>
            <a:off x="1794979" y="3050615"/>
            <a:ext cx="6312358"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Giảng viên hướng dẫn: Thầy Trần Ngô Như Khánh	</a:t>
            </a:r>
            <a:endParaRPr>
              <a:solidFill>
                <a:schemeClr val="dk1"/>
              </a:solidFill>
            </a:endParaRPr>
          </a:p>
        </p:txBody>
      </p:sp>
      <p:sp>
        <p:nvSpPr>
          <p:cNvPr id="23" name="Google Shape;271;p30">
            <a:extLst>
              <a:ext uri="{FF2B5EF4-FFF2-40B4-BE49-F238E27FC236}">
                <a16:creationId xmlns:a16="http://schemas.microsoft.com/office/drawing/2014/main" id="{6EDC0632-41E7-0571-3A00-CB739B39BB1A}"/>
              </a:ext>
            </a:extLst>
          </p:cNvPr>
          <p:cNvSpPr/>
          <p:nvPr/>
        </p:nvSpPr>
        <p:spPr>
          <a:xfrm rot="257662">
            <a:off x="8234352" y="4219476"/>
            <a:ext cx="1214400" cy="1905201"/>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74;p30">
            <a:extLst>
              <a:ext uri="{FF2B5EF4-FFF2-40B4-BE49-F238E27FC236}">
                <a16:creationId xmlns:a16="http://schemas.microsoft.com/office/drawing/2014/main" id="{8EE5E6B3-B703-267C-C459-44CEBBE1BE82}"/>
              </a:ext>
            </a:extLst>
          </p:cNvPr>
          <p:cNvCxnSpPr>
            <a:cxnSpLocks/>
          </p:cNvCxnSpPr>
          <p:nvPr/>
        </p:nvCxnSpPr>
        <p:spPr>
          <a:xfrm>
            <a:off x="1794979" y="2936632"/>
            <a:ext cx="908892" cy="0"/>
          </a:xfrm>
          <a:prstGeom prst="straightConnector1">
            <a:avLst/>
          </a:prstGeom>
          <a:noFill/>
          <a:ln w="19050" cap="flat" cmpd="sng">
            <a:solidFill>
              <a:schemeClr val="dk1"/>
            </a:solidFill>
            <a:prstDash val="solid"/>
            <a:round/>
            <a:headEnd type="none" w="med" len="med"/>
            <a:tailEnd type="none" w="med" len="med"/>
          </a:ln>
        </p:spPr>
      </p:cxnSp>
      <p:sp>
        <p:nvSpPr>
          <p:cNvPr id="25" name="Google Shape;268;p30">
            <a:extLst>
              <a:ext uri="{FF2B5EF4-FFF2-40B4-BE49-F238E27FC236}">
                <a16:creationId xmlns:a16="http://schemas.microsoft.com/office/drawing/2014/main" id="{8449662A-1FAD-E4B6-4A46-2059548C8EAE}"/>
              </a:ext>
            </a:extLst>
          </p:cNvPr>
          <p:cNvSpPr txBox="1">
            <a:spLocks/>
          </p:cNvSpPr>
          <p:nvPr/>
        </p:nvSpPr>
        <p:spPr>
          <a:xfrm>
            <a:off x="1036658" y="1868381"/>
            <a:ext cx="7070679" cy="10024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Montserrat SemiBold"/>
              <a:buNone/>
              <a:defRPr sz="88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9pPr>
          </a:lstStyle>
          <a:p>
            <a:pPr algn="ctr"/>
            <a:endParaRPr lang="vi-VN" sz="2000" dirty="0">
              <a:solidFill>
                <a:schemeClr val="bg2">
                  <a:lumMod val="75000"/>
                </a:schemeClr>
              </a:solidFill>
            </a:endParaRPr>
          </a:p>
        </p:txBody>
      </p:sp>
      <p:pic>
        <p:nvPicPr>
          <p:cNvPr id="28" name="Picture 2">
            <a:extLst>
              <a:ext uri="{FF2B5EF4-FFF2-40B4-BE49-F238E27FC236}">
                <a16:creationId xmlns:a16="http://schemas.microsoft.com/office/drawing/2014/main" id="{ECC26CC6-775F-C785-ABC7-C0D3CC783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627" y="35075"/>
            <a:ext cx="802352" cy="802352"/>
          </a:xfrm>
          <a:prstGeom prst="rect">
            <a:avLst/>
          </a:prstGeom>
          <a:noFill/>
          <a:effectLst>
            <a:glow>
              <a:schemeClr val="accent1">
                <a:alpha val="40000"/>
              </a:schemeClr>
            </a:glow>
          </a:effectLst>
          <a:extLst>
            <a:ext uri="{909E8E84-426E-40DD-AFC4-6F175D3DCCD1}">
              <a14:hiddenFill xmlns:a14="http://schemas.microsoft.com/office/drawing/2010/main">
                <a:solidFill>
                  <a:srgbClr val="FFFFFF"/>
                </a:solidFill>
              </a14:hiddenFill>
            </a:ext>
          </a:extLst>
        </p:spPr>
      </p:pic>
      <p:sp>
        <p:nvSpPr>
          <p:cNvPr id="29" name="Google Shape;269;p30">
            <a:extLst>
              <a:ext uri="{FF2B5EF4-FFF2-40B4-BE49-F238E27FC236}">
                <a16:creationId xmlns:a16="http://schemas.microsoft.com/office/drawing/2014/main" id="{F71A7F1A-141C-E9B7-ED0C-9CA2BD84D333}"/>
              </a:ext>
            </a:extLst>
          </p:cNvPr>
          <p:cNvSpPr txBox="1">
            <a:spLocks/>
          </p:cNvSpPr>
          <p:nvPr/>
        </p:nvSpPr>
        <p:spPr>
          <a:xfrm>
            <a:off x="1794979" y="3437378"/>
            <a:ext cx="6312358" cy="14862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en-US" sz="1400"/>
              <a:t>   Sinh viên thực hiện: Nguyễn Nhật Trường – 2111903 </a:t>
            </a:r>
          </a:p>
          <a:p>
            <a:pPr algn="l" rtl="0"/>
            <a:r>
              <a:rPr lang="en-US" sz="1400"/>
              <a:t>			</a:t>
            </a:r>
            <a:r>
              <a:rPr lang="vi-VN" sz="14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Lê Ngọc Hoàng Chương</a:t>
            </a:r>
            <a:r>
              <a:rPr lang="en-US" sz="14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US" sz="1400"/>
              <a:t>– 2111812 </a:t>
            </a:r>
          </a:p>
          <a:p>
            <a:pPr marL="0" indent="0"/>
            <a:r>
              <a:rPr lang="en-US" sz="1400"/>
              <a:t>		Nguyễn Thị Quỳnh Giang– 2115203</a:t>
            </a:r>
            <a:endParaRPr lang="en-US"/>
          </a:p>
        </p:txBody>
      </p:sp>
      <p:sp>
        <p:nvSpPr>
          <p:cNvPr id="32" name="Rectangle: Rounded Corners 31">
            <a:extLst>
              <a:ext uri="{FF2B5EF4-FFF2-40B4-BE49-F238E27FC236}">
                <a16:creationId xmlns:a16="http://schemas.microsoft.com/office/drawing/2014/main" id="{15882E0F-9C2E-E61B-1305-EFF31E18EA4D}"/>
              </a:ext>
            </a:extLst>
          </p:cNvPr>
          <p:cNvSpPr/>
          <p:nvPr/>
        </p:nvSpPr>
        <p:spPr>
          <a:xfrm>
            <a:off x="2873859" y="890106"/>
            <a:ext cx="3396272" cy="386763"/>
          </a:xfrm>
          <a:prstGeom prst="roundRect">
            <a:avLst>
              <a:gd name="adj" fmla="val 50000"/>
            </a:avLst>
          </a:prstGeom>
          <a:noFill/>
          <a:ln w="19050">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Google Shape;299;p32">
            <a:extLst>
              <a:ext uri="{FF2B5EF4-FFF2-40B4-BE49-F238E27FC236}">
                <a16:creationId xmlns:a16="http://schemas.microsoft.com/office/drawing/2014/main" id="{A208ECF5-B3D0-C7D8-7ABD-361BD1E54546}"/>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1</a:t>
            </a:r>
          </a:p>
        </p:txBody>
      </p:sp>
      <p:sp>
        <p:nvSpPr>
          <p:cNvPr id="4" name="Google Shape;268;p30">
            <a:extLst>
              <a:ext uri="{FF2B5EF4-FFF2-40B4-BE49-F238E27FC236}">
                <a16:creationId xmlns:a16="http://schemas.microsoft.com/office/drawing/2014/main" id="{33762742-304B-7D28-259D-D10D8546638A}"/>
              </a:ext>
            </a:extLst>
          </p:cNvPr>
          <p:cNvSpPr txBox="1">
            <a:spLocks/>
          </p:cNvSpPr>
          <p:nvPr/>
        </p:nvSpPr>
        <p:spPr>
          <a:xfrm>
            <a:off x="1935927" y="0"/>
            <a:ext cx="5272136" cy="8023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algn="ctr"/>
            <a:r>
              <a:rPr lang="en-US" sz="2000" dirty="0">
                <a:solidFill>
                  <a:srgbClr val="363329"/>
                </a:solidFill>
              </a:rPr>
              <a:t>TRƯỜNG ĐẠI HỌC ĐÀ LẠT</a:t>
            </a:r>
            <a:br>
              <a:rPr lang="en-US" sz="2000" dirty="0">
                <a:solidFill>
                  <a:srgbClr val="363329"/>
                </a:solidFill>
              </a:rPr>
            </a:br>
            <a:r>
              <a:rPr lang="en-US" sz="2000" dirty="0">
                <a:solidFill>
                  <a:srgbClr val="363329"/>
                </a:solidFill>
              </a:rPr>
              <a:t>KHOA CÔNG NGHỆ THÔNG TIN</a:t>
            </a:r>
            <a:endParaRPr lang="vi-VN" sz="1600" dirty="0">
              <a:solidFill>
                <a:schemeClr val="accent1"/>
              </a:solidFill>
            </a:endParaRPr>
          </a:p>
        </p:txBody>
      </p:sp>
      <p:sp>
        <p:nvSpPr>
          <p:cNvPr id="9" name="Google Shape;268;p30">
            <a:extLst>
              <a:ext uri="{FF2B5EF4-FFF2-40B4-BE49-F238E27FC236}">
                <a16:creationId xmlns:a16="http://schemas.microsoft.com/office/drawing/2014/main" id="{C7F46E0A-FD58-ABCD-3AE3-E26A62CA880F}"/>
              </a:ext>
            </a:extLst>
          </p:cNvPr>
          <p:cNvSpPr txBox="1">
            <a:spLocks/>
          </p:cNvSpPr>
          <p:nvPr/>
        </p:nvSpPr>
        <p:spPr>
          <a:xfrm>
            <a:off x="3968592" y="1320281"/>
            <a:ext cx="1250517" cy="4682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sz="1600">
                <a:solidFill>
                  <a:srgbClr val="363329"/>
                </a:solidFill>
              </a:rPr>
              <a:t>Nhóm 04</a:t>
            </a:r>
            <a:endParaRPr lang="vi-VN" sz="1400" dirty="0">
              <a:solidFill>
                <a:schemeClr val="accent1"/>
              </a:solidFill>
            </a:endParaRPr>
          </a:p>
        </p:txBody>
      </p:sp>
      <p:sp>
        <p:nvSpPr>
          <p:cNvPr id="10" name="Rectangle: Rounded Corners 9">
            <a:extLst>
              <a:ext uri="{FF2B5EF4-FFF2-40B4-BE49-F238E27FC236}">
                <a16:creationId xmlns:a16="http://schemas.microsoft.com/office/drawing/2014/main" id="{8972B822-B5D7-7186-0F4B-5206E6999E29}"/>
              </a:ext>
            </a:extLst>
          </p:cNvPr>
          <p:cNvSpPr/>
          <p:nvPr/>
        </p:nvSpPr>
        <p:spPr>
          <a:xfrm>
            <a:off x="4022126" y="1374015"/>
            <a:ext cx="1066129" cy="386763"/>
          </a:xfrm>
          <a:prstGeom prst="roundRect">
            <a:avLst>
              <a:gd name="adj" fmla="val 50000"/>
            </a:avLst>
          </a:prstGeom>
          <a:noFill/>
          <a:ln w="19050">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1A7C746-3FA7-31B0-5E58-18BCCCDB88EA}"/>
              </a:ext>
            </a:extLst>
          </p:cNvPr>
          <p:cNvPicPr>
            <a:picLocks noChangeAspect="1"/>
          </p:cNvPicPr>
          <p:nvPr/>
        </p:nvPicPr>
        <p:blipFill>
          <a:blip r:embed="rId4"/>
          <a:stretch>
            <a:fillRect/>
          </a:stretch>
        </p:blipFill>
        <p:spPr>
          <a:xfrm>
            <a:off x="49851" y="35075"/>
            <a:ext cx="802352" cy="802352"/>
          </a:xfrm>
          <a:prstGeom prst="rect">
            <a:avLst/>
          </a:prstGeom>
        </p:spPr>
      </p:pic>
      <p:cxnSp>
        <p:nvCxnSpPr>
          <p:cNvPr id="2" name="Google Shape;274;p30">
            <a:extLst>
              <a:ext uri="{FF2B5EF4-FFF2-40B4-BE49-F238E27FC236}">
                <a16:creationId xmlns:a16="http://schemas.microsoft.com/office/drawing/2014/main" id="{0310385D-ACCE-E216-E618-FD83149790B7}"/>
              </a:ext>
            </a:extLst>
          </p:cNvPr>
          <p:cNvCxnSpPr>
            <a:cxnSpLocks/>
          </p:cNvCxnSpPr>
          <p:nvPr/>
        </p:nvCxnSpPr>
        <p:spPr>
          <a:xfrm>
            <a:off x="3573555" y="738050"/>
            <a:ext cx="2040592"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45388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99;p32">
            <a:extLst>
              <a:ext uri="{FF2B5EF4-FFF2-40B4-BE49-F238E27FC236}">
                <a16:creationId xmlns:a16="http://schemas.microsoft.com/office/drawing/2014/main" id="{450B25C1-19B2-B2EF-FD93-D2990D0D0DCF}"/>
              </a:ext>
            </a:extLst>
          </p:cNvPr>
          <p:cNvSpPr txBox="1">
            <a:spLocks/>
          </p:cNvSpPr>
          <p:nvPr/>
        </p:nvSpPr>
        <p:spPr>
          <a:xfrm>
            <a:off x="8666996" y="4544773"/>
            <a:ext cx="47700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10</a:t>
            </a:r>
          </a:p>
        </p:txBody>
      </p:sp>
      <p:sp>
        <p:nvSpPr>
          <p:cNvPr id="17" name="Title 1">
            <a:extLst>
              <a:ext uri="{FF2B5EF4-FFF2-40B4-BE49-F238E27FC236}">
                <a16:creationId xmlns:a16="http://schemas.microsoft.com/office/drawing/2014/main" id="{9C49E3EB-0433-527C-2231-DDBBFBDAE4A6}"/>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04. Cấu hình dịch vụ SSH</a:t>
            </a:r>
          </a:p>
        </p:txBody>
      </p:sp>
      <p:sp>
        <p:nvSpPr>
          <p:cNvPr id="19" name="Google Shape;394;p38">
            <a:extLst>
              <a:ext uri="{FF2B5EF4-FFF2-40B4-BE49-F238E27FC236}">
                <a16:creationId xmlns:a16="http://schemas.microsoft.com/office/drawing/2014/main" id="{90B89688-4C3A-6F99-C675-20DD44638B43}"/>
              </a:ext>
            </a:extLst>
          </p:cNvPr>
          <p:cNvSpPr txBox="1">
            <a:spLocks/>
          </p:cNvSpPr>
          <p:nvPr/>
        </p:nvSpPr>
        <p:spPr>
          <a:xfrm>
            <a:off x="634320" y="1231550"/>
            <a:ext cx="787536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0215">
              <a:lnSpc>
                <a:spcPct val="150000"/>
              </a:lnSpc>
            </a:pPr>
            <a:r>
              <a:rPr lang="en-US" sz="1800" kern="1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vi /etc/ssh/sshd_config</a:t>
            </a:r>
          </a:p>
          <a:p>
            <a:pPr marL="450215">
              <a:lnSpc>
                <a:spcPct val="150000"/>
              </a:lnSpc>
            </a:pPr>
            <a:r>
              <a:rPr lang="en-US" sz="1800" kern="100">
                <a:latin typeface="Open Sans" panose="020B0606030504020204" pitchFamily="34" charset="0"/>
                <a:ea typeface="Open Sans" panose="020B0606030504020204" pitchFamily="34" charset="0"/>
                <a:cs typeface="Open Sans" panose="020B0606030504020204" pitchFamily="34" charset="0"/>
              </a:rPr>
              <a:t>Và ghi thêm AllowUsers user1a user1b (giới hạn user1a và user1b đăng nhập) </a:t>
            </a:r>
            <a:endParaRPr lang="en-US" sz="1800" kern="1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296;p32">
            <a:extLst>
              <a:ext uri="{FF2B5EF4-FFF2-40B4-BE49-F238E27FC236}">
                <a16:creationId xmlns:a16="http://schemas.microsoft.com/office/drawing/2014/main" id="{D6D8ABB9-24D4-1B33-6C87-9D41412FE9CD}"/>
              </a:ext>
            </a:extLst>
          </p:cNvPr>
          <p:cNvSpPr txBox="1">
            <a:spLocks/>
          </p:cNvSpPr>
          <p:nvPr/>
        </p:nvSpPr>
        <p:spPr>
          <a:xfrm>
            <a:off x="720000" y="986943"/>
            <a:ext cx="797642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Giới hạn đăng nhập</a:t>
            </a:r>
          </a:p>
        </p:txBody>
      </p:sp>
      <p:pic>
        <p:nvPicPr>
          <p:cNvPr id="4" name="Picture 3">
            <a:extLst>
              <a:ext uri="{FF2B5EF4-FFF2-40B4-BE49-F238E27FC236}">
                <a16:creationId xmlns:a16="http://schemas.microsoft.com/office/drawing/2014/main" id="{4789548C-E1E3-6426-D7D4-37AFEEED6382}"/>
              </a:ext>
            </a:extLst>
          </p:cNvPr>
          <p:cNvPicPr>
            <a:picLocks noChangeAspect="1"/>
          </p:cNvPicPr>
          <p:nvPr/>
        </p:nvPicPr>
        <p:blipFill>
          <a:blip r:embed="rId2"/>
          <a:stretch>
            <a:fillRect/>
          </a:stretch>
        </p:blipFill>
        <p:spPr>
          <a:xfrm>
            <a:off x="3127497" y="2649195"/>
            <a:ext cx="2466975" cy="295275"/>
          </a:xfrm>
          <a:prstGeom prst="rect">
            <a:avLst/>
          </a:prstGeom>
        </p:spPr>
      </p:pic>
    </p:spTree>
    <p:extLst>
      <p:ext uri="{BB962C8B-B14F-4D97-AF65-F5344CB8AC3E}">
        <p14:creationId xmlns:p14="http://schemas.microsoft.com/office/powerpoint/2010/main" val="309709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9;p32">
            <a:extLst>
              <a:ext uri="{FF2B5EF4-FFF2-40B4-BE49-F238E27FC236}">
                <a16:creationId xmlns:a16="http://schemas.microsoft.com/office/drawing/2014/main" id="{DA11590B-128A-A907-CA8B-DCCA428B3094}"/>
              </a:ext>
            </a:extLst>
          </p:cNvPr>
          <p:cNvSpPr txBox="1">
            <a:spLocks/>
          </p:cNvSpPr>
          <p:nvPr/>
        </p:nvSpPr>
        <p:spPr>
          <a:xfrm>
            <a:off x="8715162" y="4637159"/>
            <a:ext cx="428838"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11</a:t>
            </a:r>
          </a:p>
        </p:txBody>
      </p:sp>
      <p:sp>
        <p:nvSpPr>
          <p:cNvPr id="5" name="Title 1">
            <a:extLst>
              <a:ext uri="{FF2B5EF4-FFF2-40B4-BE49-F238E27FC236}">
                <a16:creationId xmlns:a16="http://schemas.microsoft.com/office/drawing/2014/main" id="{4FCAA537-21E7-C5B4-5FFD-4D4E53DD68B7}"/>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05. Cập nhật gói tự động </a:t>
            </a:r>
          </a:p>
        </p:txBody>
      </p:sp>
      <p:sp>
        <p:nvSpPr>
          <p:cNvPr id="7" name="Google Shape;296;p32">
            <a:extLst>
              <a:ext uri="{FF2B5EF4-FFF2-40B4-BE49-F238E27FC236}">
                <a16:creationId xmlns:a16="http://schemas.microsoft.com/office/drawing/2014/main" id="{95A5BC3B-0EA9-F3B8-F6B6-E867E4D0F584}"/>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Cập nhật hệ thống (dnf update)</a:t>
            </a:r>
          </a:p>
        </p:txBody>
      </p:sp>
      <p:sp>
        <p:nvSpPr>
          <p:cNvPr id="6" name="Google Shape;296;p32">
            <a:extLst>
              <a:ext uri="{FF2B5EF4-FFF2-40B4-BE49-F238E27FC236}">
                <a16:creationId xmlns:a16="http://schemas.microsoft.com/office/drawing/2014/main" id="{67FCD537-CC33-CA00-992B-DF0A5067E5C8}"/>
              </a:ext>
            </a:extLst>
          </p:cNvPr>
          <p:cNvSpPr txBox="1">
            <a:spLocks/>
          </p:cNvSpPr>
          <p:nvPr/>
        </p:nvSpPr>
        <p:spPr>
          <a:xfrm>
            <a:off x="720000" y="1476157"/>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Cài đặt gói dnf-automatic</a:t>
            </a:r>
          </a:p>
        </p:txBody>
      </p:sp>
      <p:pic>
        <p:nvPicPr>
          <p:cNvPr id="8" name="Picture 7" descr="A black screen with white text&#10;&#10;Description automatically generated">
            <a:extLst>
              <a:ext uri="{FF2B5EF4-FFF2-40B4-BE49-F238E27FC236}">
                <a16:creationId xmlns:a16="http://schemas.microsoft.com/office/drawing/2014/main" id="{B37F5790-BD1F-5307-F1FF-0AA80BB49DCE}"/>
              </a:ext>
            </a:extLst>
          </p:cNvPr>
          <p:cNvPicPr>
            <a:picLocks noChangeAspect="1"/>
          </p:cNvPicPr>
          <p:nvPr/>
        </p:nvPicPr>
        <p:blipFill>
          <a:blip r:embed="rId3"/>
          <a:stretch>
            <a:fillRect/>
          </a:stretch>
        </p:blipFill>
        <p:spPr>
          <a:xfrm>
            <a:off x="1587816" y="1958110"/>
            <a:ext cx="3590925" cy="685800"/>
          </a:xfrm>
          <a:prstGeom prst="rect">
            <a:avLst/>
          </a:prstGeom>
        </p:spPr>
      </p:pic>
      <p:sp>
        <p:nvSpPr>
          <p:cNvPr id="9" name="Google Shape;296;p32">
            <a:extLst>
              <a:ext uri="{FF2B5EF4-FFF2-40B4-BE49-F238E27FC236}">
                <a16:creationId xmlns:a16="http://schemas.microsoft.com/office/drawing/2014/main" id="{CC1B5373-0A1B-7D7D-154E-CCB9509E0523}"/>
              </a:ext>
            </a:extLst>
          </p:cNvPr>
          <p:cNvSpPr txBox="1">
            <a:spLocks/>
          </p:cNvSpPr>
          <p:nvPr/>
        </p:nvSpPr>
        <p:spPr>
          <a:xfrm>
            <a:off x="719999" y="2688916"/>
            <a:ext cx="8086375"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US"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C</a:t>
            </a: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hỉnh sửa file dnf-automatic (vi /etc/dnf/automatic.conf)</a:t>
            </a:r>
          </a:p>
        </p:txBody>
      </p:sp>
      <p:sp>
        <p:nvSpPr>
          <p:cNvPr id="10" name="Google Shape;394;p38">
            <a:extLst>
              <a:ext uri="{FF2B5EF4-FFF2-40B4-BE49-F238E27FC236}">
                <a16:creationId xmlns:a16="http://schemas.microsoft.com/office/drawing/2014/main" id="{BD15342B-D764-BEE1-9C67-8FBF8DA4DBB7}"/>
              </a:ext>
            </a:extLst>
          </p:cNvPr>
          <p:cNvSpPr txBox="1">
            <a:spLocks/>
          </p:cNvSpPr>
          <p:nvPr/>
        </p:nvSpPr>
        <p:spPr>
          <a:xfrm>
            <a:off x="900309" y="3025847"/>
            <a:ext cx="8086375"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1">
              <a:lnSpc>
                <a:spcPct val="107000"/>
              </a:lnSpc>
              <a:spcAft>
                <a:spcPts val="800"/>
              </a:spcAft>
            </a:pPr>
            <a:r>
              <a:rPr lang="en-US" sz="1800">
                <a:effectLst/>
                <a:latin typeface="Open Sans" panose="020B0606030504020204" pitchFamily="34" charset="0"/>
                <a:ea typeface="Open Sans" panose="020B0606030504020204" pitchFamily="34" charset="0"/>
                <a:cs typeface="Open Sans" panose="020B0606030504020204" pitchFamily="34" charset="0"/>
              </a:rPr>
              <a:t>Apply_updates = yes để bật tự động cập nhật</a:t>
            </a:r>
          </a:p>
          <a:p>
            <a:pPr marL="457200" lvl="1">
              <a:lnSpc>
                <a:spcPct val="107000"/>
              </a:lnSpc>
              <a:spcAft>
                <a:spcPts val="800"/>
              </a:spcAft>
            </a:pPr>
            <a:r>
              <a:rPr lang="en-US" sz="1800">
                <a:effectLst/>
                <a:latin typeface="Open Sans" panose="020B0606030504020204" pitchFamily="34" charset="0"/>
                <a:ea typeface="Open Sans" panose="020B0606030504020204" pitchFamily="34" charset="0"/>
                <a:cs typeface="Open Sans" panose="020B0606030504020204" pitchFamily="34" charset="0"/>
              </a:rPr>
              <a:t>Download_updates = yes để tự động tải xuống</a:t>
            </a:r>
          </a:p>
          <a:p>
            <a:pPr marL="457200" lvl="1">
              <a:lnSpc>
                <a:spcPct val="107000"/>
              </a:lnSpc>
              <a:spcAft>
                <a:spcPts val="800"/>
              </a:spcAft>
            </a:pPr>
            <a:r>
              <a:rPr lang="en-US" sz="1800">
                <a:effectLst/>
                <a:latin typeface="Open Sans" panose="020B0606030504020204" pitchFamily="34" charset="0"/>
                <a:ea typeface="Open Sans" panose="020B0606030504020204" pitchFamily="34" charset="0"/>
                <a:cs typeface="Open Sans" panose="020B0606030504020204" pitchFamily="34" charset="0"/>
              </a:rPr>
              <a:t>Upgrade_type = security dùng để chỉ tải cập nhật bảo mật.</a:t>
            </a:r>
          </a:p>
          <a:p>
            <a:pPr marL="457200" lvl="1">
              <a:lnSpc>
                <a:spcPct val="107000"/>
              </a:lnSpc>
              <a:spcAft>
                <a:spcPts val="800"/>
              </a:spcAft>
            </a:pPr>
            <a:r>
              <a:rPr lang="en-US" sz="1800">
                <a:effectLst/>
                <a:latin typeface="Open Sans" panose="020B0606030504020204" pitchFamily="34" charset="0"/>
                <a:ea typeface="Open Sans" panose="020B0606030504020204" pitchFamily="34" charset="0"/>
                <a:cs typeface="Open Sans" panose="020B0606030504020204" pitchFamily="34" charset="0"/>
              </a:rPr>
              <a:t>Emit_via =motd để diễn tả thông tin cập nhật trong thông báo MOTD</a:t>
            </a:r>
          </a:p>
        </p:txBody>
      </p:sp>
    </p:spTree>
    <p:extLst>
      <p:ext uri="{BB962C8B-B14F-4D97-AF65-F5344CB8AC3E}">
        <p14:creationId xmlns:p14="http://schemas.microsoft.com/office/powerpoint/2010/main" val="2871519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FCAA537-21E7-C5B4-5FFD-4D4E53DD68B7}"/>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05. Cập nhật gói tự động </a:t>
            </a:r>
          </a:p>
        </p:txBody>
      </p:sp>
      <p:sp>
        <p:nvSpPr>
          <p:cNvPr id="7" name="Google Shape;296;p32">
            <a:extLst>
              <a:ext uri="{FF2B5EF4-FFF2-40B4-BE49-F238E27FC236}">
                <a16:creationId xmlns:a16="http://schemas.microsoft.com/office/drawing/2014/main" id="{95A5BC3B-0EA9-F3B8-F6B6-E867E4D0F584}"/>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Lưu và thoát chế độ viết</a:t>
            </a:r>
          </a:p>
        </p:txBody>
      </p:sp>
      <p:sp>
        <p:nvSpPr>
          <p:cNvPr id="6" name="Google Shape;296;p32">
            <a:extLst>
              <a:ext uri="{FF2B5EF4-FFF2-40B4-BE49-F238E27FC236}">
                <a16:creationId xmlns:a16="http://schemas.microsoft.com/office/drawing/2014/main" id="{67FCD537-CC33-CA00-992B-DF0A5067E5C8}"/>
              </a:ext>
            </a:extLst>
          </p:cNvPr>
          <p:cNvSpPr txBox="1">
            <a:spLocks/>
          </p:cNvSpPr>
          <p:nvPr/>
        </p:nvSpPr>
        <p:spPr>
          <a:xfrm>
            <a:off x="720000" y="1476157"/>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Chạy dịch vụ dnf-automatic</a:t>
            </a:r>
          </a:p>
        </p:txBody>
      </p:sp>
      <p:sp>
        <p:nvSpPr>
          <p:cNvPr id="9" name="Google Shape;296;p32">
            <a:extLst>
              <a:ext uri="{FF2B5EF4-FFF2-40B4-BE49-F238E27FC236}">
                <a16:creationId xmlns:a16="http://schemas.microsoft.com/office/drawing/2014/main" id="{CC1B5373-0A1B-7D7D-154E-CCB9509E0523}"/>
              </a:ext>
            </a:extLst>
          </p:cNvPr>
          <p:cNvSpPr txBox="1">
            <a:spLocks/>
          </p:cNvSpPr>
          <p:nvPr/>
        </p:nvSpPr>
        <p:spPr>
          <a:xfrm>
            <a:off x="719999" y="2688916"/>
            <a:ext cx="8086375"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US"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Kích hoạt dịch vụ chạy tự động khi boot vào chương trình</a:t>
            </a:r>
            <a:endPar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endParaRPr>
          </a:p>
        </p:txBody>
      </p:sp>
      <p:sp>
        <p:nvSpPr>
          <p:cNvPr id="10" name="Google Shape;394;p38">
            <a:extLst>
              <a:ext uri="{FF2B5EF4-FFF2-40B4-BE49-F238E27FC236}">
                <a16:creationId xmlns:a16="http://schemas.microsoft.com/office/drawing/2014/main" id="{BD15342B-D764-BEE1-9C67-8FBF8DA4DBB7}"/>
              </a:ext>
            </a:extLst>
          </p:cNvPr>
          <p:cNvSpPr txBox="1">
            <a:spLocks/>
          </p:cNvSpPr>
          <p:nvPr/>
        </p:nvSpPr>
        <p:spPr>
          <a:xfrm>
            <a:off x="1492934" y="3025847"/>
            <a:ext cx="8086375"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107000"/>
              </a:lnSpc>
              <a:spcAft>
                <a:spcPts val="800"/>
              </a:spcAft>
            </a:pPr>
            <a:r>
              <a:rPr lang="en-US" sz="1800">
                <a:effectLst/>
                <a:latin typeface="Open Sans" panose="020B0606030504020204" pitchFamily="34" charset="0"/>
                <a:ea typeface="Open Sans" panose="020B0606030504020204" pitchFamily="34" charset="0"/>
                <a:cs typeface="Open Sans" panose="020B0606030504020204" pitchFamily="34" charset="0"/>
              </a:rPr>
              <a:t>systemctl enable dnf-automatic.timer</a:t>
            </a:r>
          </a:p>
        </p:txBody>
      </p:sp>
      <p:sp>
        <p:nvSpPr>
          <p:cNvPr id="3" name="TextBox 2">
            <a:extLst>
              <a:ext uri="{FF2B5EF4-FFF2-40B4-BE49-F238E27FC236}">
                <a16:creationId xmlns:a16="http://schemas.microsoft.com/office/drawing/2014/main" id="{72F7F0EB-B07B-97C1-7829-A4C78101FB8D}"/>
              </a:ext>
            </a:extLst>
          </p:cNvPr>
          <p:cNvSpPr txBox="1"/>
          <p:nvPr/>
        </p:nvSpPr>
        <p:spPr>
          <a:xfrm>
            <a:off x="1492934" y="1865478"/>
            <a:ext cx="4758396" cy="369332"/>
          </a:xfrm>
          <a:prstGeom prst="rect">
            <a:avLst/>
          </a:prstGeom>
          <a:noFill/>
        </p:spPr>
        <p:txBody>
          <a:bodyPr wrap="square">
            <a:spAutoFit/>
          </a:bodyPr>
          <a:lstStyle/>
          <a:p>
            <a:r>
              <a:rPr lang="en-US" sz="1800">
                <a:effectLst/>
                <a:latin typeface="Open Sans" panose="020B0606030504020204" pitchFamily="34" charset="0"/>
                <a:ea typeface="Open Sans" panose="020B0606030504020204" pitchFamily="34" charset="0"/>
                <a:cs typeface="Open Sans" panose="020B0606030504020204" pitchFamily="34" charset="0"/>
              </a:rPr>
              <a:t>systemctl start dnf-automatic.timer</a:t>
            </a:r>
            <a:endParaRPr lang="en-US" sz="1800">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AD27CA50-12A8-5415-F204-EF01F9D0A23A}"/>
              </a:ext>
            </a:extLst>
          </p:cNvPr>
          <p:cNvPicPr>
            <a:picLocks noChangeAspect="1"/>
          </p:cNvPicPr>
          <p:nvPr/>
        </p:nvPicPr>
        <p:blipFill>
          <a:blip r:embed="rId3"/>
          <a:stretch>
            <a:fillRect/>
          </a:stretch>
        </p:blipFill>
        <p:spPr>
          <a:xfrm>
            <a:off x="1562002" y="2244903"/>
            <a:ext cx="4620260" cy="142875"/>
          </a:xfrm>
          <a:prstGeom prst="rect">
            <a:avLst/>
          </a:prstGeom>
        </p:spPr>
      </p:pic>
      <p:pic>
        <p:nvPicPr>
          <p:cNvPr id="12" name="Picture 11">
            <a:extLst>
              <a:ext uri="{FF2B5EF4-FFF2-40B4-BE49-F238E27FC236}">
                <a16:creationId xmlns:a16="http://schemas.microsoft.com/office/drawing/2014/main" id="{3B5C82DC-5F1D-FE56-EBB1-3518132CD827}"/>
              </a:ext>
            </a:extLst>
          </p:cNvPr>
          <p:cNvPicPr>
            <a:picLocks noChangeAspect="1"/>
          </p:cNvPicPr>
          <p:nvPr/>
        </p:nvPicPr>
        <p:blipFill>
          <a:blip r:embed="rId4"/>
          <a:stretch>
            <a:fillRect/>
          </a:stretch>
        </p:blipFill>
        <p:spPr>
          <a:xfrm>
            <a:off x="1509614" y="3432146"/>
            <a:ext cx="4725035" cy="180975"/>
          </a:xfrm>
          <a:prstGeom prst="rect">
            <a:avLst/>
          </a:prstGeom>
        </p:spPr>
      </p:pic>
      <p:sp>
        <p:nvSpPr>
          <p:cNvPr id="13" name="Google Shape;299;p32">
            <a:extLst>
              <a:ext uri="{FF2B5EF4-FFF2-40B4-BE49-F238E27FC236}">
                <a16:creationId xmlns:a16="http://schemas.microsoft.com/office/drawing/2014/main" id="{C147B9B3-E1BD-CCD7-090A-5C89BBBCD3BD}"/>
              </a:ext>
            </a:extLst>
          </p:cNvPr>
          <p:cNvSpPr txBox="1">
            <a:spLocks/>
          </p:cNvSpPr>
          <p:nvPr/>
        </p:nvSpPr>
        <p:spPr>
          <a:xfrm>
            <a:off x="8715162" y="4637159"/>
            <a:ext cx="428838"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12</a:t>
            </a:r>
          </a:p>
        </p:txBody>
      </p:sp>
    </p:spTree>
    <p:extLst>
      <p:ext uri="{BB962C8B-B14F-4D97-AF65-F5344CB8AC3E}">
        <p14:creationId xmlns:p14="http://schemas.microsoft.com/office/powerpoint/2010/main" val="229726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34994D-7CF3-6F1B-31C2-3034435A00F7}"/>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06. Tìm hiểu nội dung các tập tin</a:t>
            </a:r>
          </a:p>
        </p:txBody>
      </p:sp>
      <p:sp>
        <p:nvSpPr>
          <p:cNvPr id="5" name="Google Shape;394;p38">
            <a:extLst>
              <a:ext uri="{FF2B5EF4-FFF2-40B4-BE49-F238E27FC236}">
                <a16:creationId xmlns:a16="http://schemas.microsoft.com/office/drawing/2014/main" id="{8B971570-FF3F-FA61-56D5-3DA129E2CC11}"/>
              </a:ext>
            </a:extLst>
          </p:cNvPr>
          <p:cNvSpPr txBox="1">
            <a:spLocks/>
          </p:cNvSpPr>
          <p:nvPr/>
        </p:nvSpPr>
        <p:spPr>
          <a:xfrm>
            <a:off x="719657" y="986943"/>
            <a:ext cx="6749944" cy="4892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Các tập tin trong thư mục /var/log có ý nghĩa như sau:</a:t>
            </a:r>
          </a:p>
        </p:txBody>
      </p:sp>
      <p:sp>
        <p:nvSpPr>
          <p:cNvPr id="8" name="TextBox 7">
            <a:extLst>
              <a:ext uri="{FF2B5EF4-FFF2-40B4-BE49-F238E27FC236}">
                <a16:creationId xmlns:a16="http://schemas.microsoft.com/office/drawing/2014/main" id="{19281FDB-1F2B-FC63-B31D-27BDB4A47D48}"/>
              </a:ext>
            </a:extLst>
          </p:cNvPr>
          <p:cNvSpPr txBox="1"/>
          <p:nvPr/>
        </p:nvSpPr>
        <p:spPr>
          <a:xfrm>
            <a:off x="885644" y="1476157"/>
            <a:ext cx="6246676" cy="2671501"/>
          </a:xfrm>
          <a:prstGeom prst="rect">
            <a:avLst/>
          </a:prstGeom>
          <a:noFill/>
        </p:spPr>
        <p:txBody>
          <a:bodyPr wrap="square" rtlCol="0">
            <a:spAutoFit/>
          </a:bodyPr>
          <a:lstStyle/>
          <a:p>
            <a:pPr marL="342900" lvl="0" indent="-342900">
              <a:lnSpc>
                <a:spcPts val="1500"/>
              </a:lnSpc>
              <a:spcBef>
                <a:spcPts val="600"/>
              </a:spcBef>
              <a:spcAft>
                <a:spcPts val="600"/>
              </a:spcAft>
              <a:buFont typeface="Symbol" panose="05050102010706020507" pitchFamily="18" charset="2"/>
              <a:buChar char=""/>
            </a:pPr>
            <a:r>
              <a:rPr lang="en-US" sz="1500">
                <a:latin typeface="Open Sans" panose="020B0606030504020204" pitchFamily="34" charset="0"/>
                <a:ea typeface="Open Sans" panose="020B0606030504020204" pitchFamily="34" charset="0"/>
                <a:cs typeface="Open Sans" panose="020B0606030504020204" pitchFamily="34" charset="0"/>
              </a:rPr>
              <a:t>m</a:t>
            </a:r>
            <a:r>
              <a:rPr lang="vi-VN" sz="15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essages: Chứa dữ liệu log của hầu hết các thông báo hệ thống nói chung, bao gồm cả các thông báo trong quá trình khởi động hệ thống</a:t>
            </a:r>
            <a:r>
              <a:rPr lang="en-US" sz="15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endParaRPr lang="en-US" sz="150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ts val="1500"/>
              </a:lnSpc>
              <a:spcBef>
                <a:spcPts val="600"/>
              </a:spcBef>
              <a:spcAft>
                <a:spcPts val="600"/>
              </a:spcAft>
              <a:buFont typeface="Symbol" panose="05050102010706020507" pitchFamily="18" charset="2"/>
              <a:buChar char=""/>
            </a:pPr>
            <a:r>
              <a:rPr lang="en-US" sz="1500">
                <a:latin typeface="Open Sans" panose="020B0606030504020204" pitchFamily="34" charset="0"/>
                <a:ea typeface="Open Sans" panose="020B0606030504020204" pitchFamily="34" charset="0"/>
                <a:cs typeface="Open Sans" panose="020B0606030504020204" pitchFamily="34" charset="0"/>
              </a:rPr>
              <a:t>s</a:t>
            </a:r>
            <a:r>
              <a:rPr lang="vi-VN" sz="15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ecure: Thông điệp an ninh liên quan sẽ được lưu trữ ở đây. Điều này bao gồm thông điệp từ SSH daemon, mật khẩu thất bại, người dùng không tồn tại.</a:t>
            </a:r>
            <a:endParaRPr lang="en-US" sz="150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ts val="1500"/>
              </a:lnSpc>
              <a:spcBef>
                <a:spcPts val="600"/>
              </a:spcBef>
              <a:spcAft>
                <a:spcPts val="600"/>
              </a:spcAft>
              <a:buFont typeface="Symbol" panose="05050102010706020507" pitchFamily="18" charset="2"/>
              <a:buChar char=""/>
            </a:pPr>
            <a:r>
              <a:rPr lang="en-US" sz="1500">
                <a:latin typeface="Open Sans" panose="020B0606030504020204" pitchFamily="34" charset="0"/>
                <a:ea typeface="Open Sans" panose="020B0606030504020204" pitchFamily="34" charset="0"/>
                <a:cs typeface="Open Sans" panose="020B0606030504020204" pitchFamily="34" charset="0"/>
              </a:rPr>
              <a:t>c</a:t>
            </a:r>
            <a:r>
              <a:rPr lang="vi-VN" sz="15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ron: Chứa dữ liệu log của cron deamon. Bắt đầu và dừng cron cũng như cronjob thất bại.</a:t>
            </a:r>
            <a:endParaRPr lang="en-US" sz="150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nSpc>
                <a:spcPts val="1500"/>
              </a:lnSpc>
              <a:spcBef>
                <a:spcPts val="600"/>
              </a:spcBef>
              <a:spcAft>
                <a:spcPts val="600"/>
              </a:spcAft>
              <a:buFont typeface="Symbol" panose="05050102010706020507" pitchFamily="18" charset="2"/>
              <a:buChar char=""/>
            </a:pPr>
            <a:r>
              <a:rPr lang="en-US" sz="1500">
                <a:latin typeface="Open Sans" panose="020B0606030504020204" pitchFamily="34" charset="0"/>
                <a:ea typeface="Open Sans" panose="020B0606030504020204" pitchFamily="34" charset="0"/>
                <a:cs typeface="Open Sans" panose="020B0606030504020204" pitchFamily="34" charset="0"/>
              </a:rPr>
              <a:t>d</a:t>
            </a:r>
            <a:r>
              <a:rPr lang="vi-VN" sz="15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nf.log: </a:t>
            </a:r>
            <a:r>
              <a:rPr lang="en-US" sz="1500">
                <a:latin typeface="Open Sans" panose="020B0606030504020204" pitchFamily="34" charset="0"/>
                <a:ea typeface="Open Sans" panose="020B0606030504020204" pitchFamily="34" charset="0"/>
                <a:cs typeface="Open Sans" panose="020B0606030504020204" pitchFamily="34" charset="0"/>
              </a:rPr>
              <a:t>C</a:t>
            </a:r>
            <a:r>
              <a:rPr lang="vi-VN" sz="15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ó thể suy đoán rằng nó liên quan đến các hoạt động của DNF, công cụ quản lý gói mặc định trên các hệ điều hành dựa trên Fedora như RHEL và CentOS.</a:t>
            </a:r>
            <a:endParaRPr lang="en-US" sz="15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299;p32">
            <a:extLst>
              <a:ext uri="{FF2B5EF4-FFF2-40B4-BE49-F238E27FC236}">
                <a16:creationId xmlns:a16="http://schemas.microsoft.com/office/drawing/2014/main" id="{62D7AABF-9FA6-11DD-F5F0-F1015D6CB6FC}"/>
              </a:ext>
            </a:extLst>
          </p:cNvPr>
          <p:cNvSpPr txBox="1">
            <a:spLocks/>
          </p:cNvSpPr>
          <p:nvPr/>
        </p:nvSpPr>
        <p:spPr>
          <a:xfrm>
            <a:off x="8715162" y="4637159"/>
            <a:ext cx="428838"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13</a:t>
            </a:r>
          </a:p>
        </p:txBody>
      </p:sp>
    </p:spTree>
    <p:extLst>
      <p:ext uri="{BB962C8B-B14F-4D97-AF65-F5344CB8AC3E}">
        <p14:creationId xmlns:p14="http://schemas.microsoft.com/office/powerpoint/2010/main" val="398296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F7C7EE-7EAC-546B-C4BB-25D7219265C9}"/>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07. Reset lại mật khẩu root</a:t>
            </a:r>
          </a:p>
        </p:txBody>
      </p:sp>
      <p:sp>
        <p:nvSpPr>
          <p:cNvPr id="4" name="Google Shape;296;p32">
            <a:extLst>
              <a:ext uri="{FF2B5EF4-FFF2-40B4-BE49-F238E27FC236}">
                <a16:creationId xmlns:a16="http://schemas.microsoft.com/office/drawing/2014/main" id="{EE8EFAF7-A94C-6FA6-4213-DBFCE989427C}"/>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US"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B</a:t>
            </a: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oot vào hệ thống</a:t>
            </a:r>
          </a:p>
        </p:txBody>
      </p:sp>
      <p:sp>
        <p:nvSpPr>
          <p:cNvPr id="5" name="Google Shape;394;p38">
            <a:extLst>
              <a:ext uri="{FF2B5EF4-FFF2-40B4-BE49-F238E27FC236}">
                <a16:creationId xmlns:a16="http://schemas.microsoft.com/office/drawing/2014/main" id="{83286F8F-1731-A2CD-5F36-27D49ABB682F}"/>
              </a:ext>
            </a:extLst>
          </p:cNvPr>
          <p:cNvSpPr txBox="1">
            <a:spLocks/>
          </p:cNvSpPr>
          <p:nvPr/>
        </p:nvSpPr>
        <p:spPr>
          <a:xfrm>
            <a:off x="720001" y="1476156"/>
            <a:ext cx="7157907" cy="4892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600"/>
              </a:spcAft>
              <a:buClr>
                <a:schemeClr val="tx2"/>
              </a:buClr>
            </a:pPr>
            <a:r>
              <a:rPr lang="en-US" sz="1600">
                <a:latin typeface="Open Sans" panose="020B0606030504020204" pitchFamily="34" charset="0"/>
                <a:ea typeface="Open Sans" panose="020B0606030504020204" pitchFamily="34" charset="0"/>
                <a:cs typeface="Open Sans" panose="020B0606030504020204" pitchFamily="34" charset="0"/>
              </a:rPr>
              <a:t>Trong khi khởi động chương trình thì nhấn ‘e’ để boot vào hệ thống.</a:t>
            </a:r>
          </a:p>
        </p:txBody>
      </p:sp>
      <p:sp>
        <p:nvSpPr>
          <p:cNvPr id="8" name="Google Shape;299;p32">
            <a:extLst>
              <a:ext uri="{FF2B5EF4-FFF2-40B4-BE49-F238E27FC236}">
                <a16:creationId xmlns:a16="http://schemas.microsoft.com/office/drawing/2014/main" id="{52497653-D7C3-6EE7-62F1-41657AF36320}"/>
              </a:ext>
            </a:extLst>
          </p:cNvPr>
          <p:cNvSpPr txBox="1">
            <a:spLocks/>
          </p:cNvSpPr>
          <p:nvPr/>
        </p:nvSpPr>
        <p:spPr>
          <a:xfrm>
            <a:off x="8604738" y="4591665"/>
            <a:ext cx="381946"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14</a:t>
            </a:r>
          </a:p>
        </p:txBody>
      </p:sp>
      <p:pic>
        <p:nvPicPr>
          <p:cNvPr id="6" name="Picture 5" descr="A computer screen with white text&#10;&#10;Description automatically generated">
            <a:extLst>
              <a:ext uri="{FF2B5EF4-FFF2-40B4-BE49-F238E27FC236}">
                <a16:creationId xmlns:a16="http://schemas.microsoft.com/office/drawing/2014/main" id="{B5D75C29-EFDC-DE88-9AE6-781CB01E8B64}"/>
              </a:ext>
            </a:extLst>
          </p:cNvPr>
          <p:cNvPicPr>
            <a:picLocks noChangeAspect="1"/>
          </p:cNvPicPr>
          <p:nvPr/>
        </p:nvPicPr>
        <p:blipFill>
          <a:blip r:embed="rId2"/>
          <a:stretch>
            <a:fillRect/>
          </a:stretch>
        </p:blipFill>
        <p:spPr>
          <a:xfrm>
            <a:off x="1706245" y="1872615"/>
            <a:ext cx="5731510" cy="1398270"/>
          </a:xfrm>
          <a:prstGeom prst="rect">
            <a:avLst/>
          </a:prstGeom>
        </p:spPr>
      </p:pic>
      <p:sp>
        <p:nvSpPr>
          <p:cNvPr id="9" name="Google Shape;394;p38">
            <a:extLst>
              <a:ext uri="{FF2B5EF4-FFF2-40B4-BE49-F238E27FC236}">
                <a16:creationId xmlns:a16="http://schemas.microsoft.com/office/drawing/2014/main" id="{A08CC8FF-2180-18FB-1F29-12FFD0DF6912}"/>
              </a:ext>
            </a:extLst>
          </p:cNvPr>
          <p:cNvSpPr txBox="1">
            <a:spLocks/>
          </p:cNvSpPr>
          <p:nvPr/>
        </p:nvSpPr>
        <p:spPr>
          <a:xfrm>
            <a:off x="720001" y="3270885"/>
            <a:ext cx="7157907" cy="4892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600"/>
              </a:spcAft>
              <a:buClr>
                <a:schemeClr val="tx2"/>
              </a:buClr>
            </a:pPr>
            <a:r>
              <a:rPr lang="en-US" sz="1600">
                <a:latin typeface="Open Sans" panose="020B0606030504020204" pitchFamily="34" charset="0"/>
                <a:ea typeface="Open Sans" panose="020B0606030504020204" pitchFamily="34" charset="0"/>
                <a:cs typeface="Open Sans" panose="020B0606030504020204" pitchFamily="34" charset="0"/>
              </a:rPr>
              <a:t>Tìm ‘ro’ và đổi thành ‘</a:t>
            </a:r>
            <a:r>
              <a:rPr lang="en-US" sz="1800">
                <a:effectLst/>
                <a:latin typeface="Open Sans" panose="020B0606030504020204" pitchFamily="34" charset="0"/>
                <a:ea typeface="Open Sans" panose="020B0606030504020204" pitchFamily="34" charset="0"/>
                <a:cs typeface="Open Sans" panose="020B0606030504020204" pitchFamily="34" charset="0"/>
              </a:rPr>
              <a:t>rw init=/sysroot/bin/sh’</a:t>
            </a:r>
          </a:p>
          <a:p>
            <a:pPr algn="just">
              <a:spcAft>
                <a:spcPts val="1600"/>
              </a:spcAft>
              <a:buClr>
                <a:schemeClr val="tx2"/>
              </a:buClr>
            </a:pPr>
            <a:r>
              <a:rPr lang="en-US" sz="1800">
                <a:latin typeface="Open Sans" panose="020B0606030504020204" pitchFamily="34" charset="0"/>
                <a:ea typeface="Open Sans" panose="020B0606030504020204" pitchFamily="34" charset="0"/>
                <a:cs typeface="Open Sans" panose="020B0606030504020204" pitchFamily="34" charset="0"/>
              </a:rPr>
              <a:t>Nhấn ‘Ctrl + x’ để lưu</a:t>
            </a:r>
            <a:endParaRPr lang="en-US" sz="16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99608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F7C7EE-7EAC-546B-C4BB-25D7219265C9}"/>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07. Reset lại mật khẩu root</a:t>
            </a:r>
          </a:p>
        </p:txBody>
      </p:sp>
      <p:sp>
        <p:nvSpPr>
          <p:cNvPr id="4" name="Google Shape;296;p32">
            <a:extLst>
              <a:ext uri="{FF2B5EF4-FFF2-40B4-BE49-F238E27FC236}">
                <a16:creationId xmlns:a16="http://schemas.microsoft.com/office/drawing/2014/main" id="{EE8EFAF7-A94C-6FA6-4213-DBFCE989427C}"/>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US"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Sau khi boot xong</a:t>
            </a:r>
            <a:endPar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endParaRPr>
          </a:p>
        </p:txBody>
      </p:sp>
      <p:sp>
        <p:nvSpPr>
          <p:cNvPr id="8" name="Google Shape;299;p32">
            <a:extLst>
              <a:ext uri="{FF2B5EF4-FFF2-40B4-BE49-F238E27FC236}">
                <a16:creationId xmlns:a16="http://schemas.microsoft.com/office/drawing/2014/main" id="{52497653-D7C3-6EE7-62F1-41657AF36320}"/>
              </a:ext>
            </a:extLst>
          </p:cNvPr>
          <p:cNvSpPr txBox="1">
            <a:spLocks/>
          </p:cNvSpPr>
          <p:nvPr/>
        </p:nvSpPr>
        <p:spPr>
          <a:xfrm>
            <a:off x="8628185" y="4591665"/>
            <a:ext cx="358499"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15</a:t>
            </a:r>
          </a:p>
        </p:txBody>
      </p:sp>
      <p:sp>
        <p:nvSpPr>
          <p:cNvPr id="9" name="Google Shape;394;p38">
            <a:extLst>
              <a:ext uri="{FF2B5EF4-FFF2-40B4-BE49-F238E27FC236}">
                <a16:creationId xmlns:a16="http://schemas.microsoft.com/office/drawing/2014/main" id="{A08CC8FF-2180-18FB-1F29-12FFD0DF6912}"/>
              </a:ext>
            </a:extLst>
          </p:cNvPr>
          <p:cNvSpPr txBox="1">
            <a:spLocks/>
          </p:cNvSpPr>
          <p:nvPr/>
        </p:nvSpPr>
        <p:spPr>
          <a:xfrm>
            <a:off x="1070418" y="1399882"/>
            <a:ext cx="7157907" cy="4892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600"/>
              </a:spcAft>
              <a:buClr>
                <a:schemeClr val="tx2"/>
              </a:buClr>
            </a:pPr>
            <a:r>
              <a:rPr lang="en-US" sz="1600">
                <a:latin typeface="Open Sans" panose="020B0606030504020204" pitchFamily="34" charset="0"/>
                <a:ea typeface="Open Sans" panose="020B0606030504020204" pitchFamily="34" charset="0"/>
                <a:cs typeface="Open Sans" panose="020B0606030504020204" pitchFamily="34" charset="0"/>
              </a:rPr>
              <a:t>Nhập lệnh:</a:t>
            </a:r>
          </a:p>
          <a:p>
            <a:pPr marL="285750" indent="-285750" algn="just">
              <a:spcAft>
                <a:spcPts val="1600"/>
              </a:spcAft>
              <a:buClr>
                <a:schemeClr val="tx2"/>
              </a:buClr>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chroot /sysroot</a:t>
            </a:r>
          </a:p>
          <a:p>
            <a:pPr marL="285750" indent="-285750" algn="just">
              <a:spcAft>
                <a:spcPts val="1600"/>
              </a:spcAft>
              <a:buClr>
                <a:schemeClr val="tx2"/>
              </a:buClr>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passwd</a:t>
            </a:r>
          </a:p>
        </p:txBody>
      </p:sp>
      <p:pic>
        <p:nvPicPr>
          <p:cNvPr id="2" name="Picture 1" descr="A screenshot of a computer&#10;&#10;Description automatically generated">
            <a:extLst>
              <a:ext uri="{FF2B5EF4-FFF2-40B4-BE49-F238E27FC236}">
                <a16:creationId xmlns:a16="http://schemas.microsoft.com/office/drawing/2014/main" id="{82D9818F-65A0-6239-2425-2D12ECE3E8EB}"/>
              </a:ext>
            </a:extLst>
          </p:cNvPr>
          <p:cNvPicPr>
            <a:picLocks noChangeAspect="1"/>
          </p:cNvPicPr>
          <p:nvPr/>
        </p:nvPicPr>
        <p:blipFill rotWithShape="1">
          <a:blip r:embed="rId2"/>
          <a:srcRect t="53904" b="-632"/>
          <a:stretch/>
        </p:blipFill>
        <p:spPr bwMode="auto">
          <a:xfrm>
            <a:off x="2204182" y="3311372"/>
            <a:ext cx="3666490" cy="845185"/>
          </a:xfrm>
          <a:prstGeom prst="rect">
            <a:avLst/>
          </a:prstGeom>
          <a:ln>
            <a:noFill/>
          </a:ln>
          <a:extLst>
            <a:ext uri="{53640926-AAD7-44D8-BBD7-CCE9431645EC}">
              <a14:shadowObscured xmlns:a14="http://schemas.microsoft.com/office/drawing/2010/main"/>
            </a:ext>
          </a:extLst>
        </p:spPr>
      </p:pic>
      <p:sp>
        <p:nvSpPr>
          <p:cNvPr id="7" name="Google Shape;296;p32">
            <a:extLst>
              <a:ext uri="{FF2B5EF4-FFF2-40B4-BE49-F238E27FC236}">
                <a16:creationId xmlns:a16="http://schemas.microsoft.com/office/drawing/2014/main" id="{F9391CFE-0997-F5A2-3A23-E41921F1FB9B}"/>
              </a:ext>
            </a:extLst>
          </p:cNvPr>
          <p:cNvSpPr txBox="1">
            <a:spLocks/>
          </p:cNvSpPr>
          <p:nvPr/>
        </p:nvSpPr>
        <p:spPr>
          <a:xfrm>
            <a:off x="720000" y="2653827"/>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pPr>
            <a:endPar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D04174CA-8149-33B4-E7EE-C58D81D391AD}"/>
              </a:ext>
            </a:extLst>
          </p:cNvPr>
          <p:cNvSpPr txBox="1"/>
          <p:nvPr/>
        </p:nvSpPr>
        <p:spPr>
          <a:xfrm>
            <a:off x="1070418" y="2744545"/>
            <a:ext cx="4758396" cy="307777"/>
          </a:xfrm>
          <a:prstGeom prst="rect">
            <a:avLst/>
          </a:prstGeom>
          <a:noFill/>
        </p:spPr>
        <p:txBody>
          <a:bodyPr wrap="square">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Bây giờ chỉ cần nhập lại mật khẩu mới là xong.</a:t>
            </a:r>
            <a:endParaRPr lang="en-US"/>
          </a:p>
        </p:txBody>
      </p:sp>
    </p:spTree>
    <p:extLst>
      <p:ext uri="{BB962C8B-B14F-4D97-AF65-F5344CB8AC3E}">
        <p14:creationId xmlns:p14="http://schemas.microsoft.com/office/powerpoint/2010/main" val="2674449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833130-956B-0BE7-7E80-10772E7F4178}"/>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08. Viết script</a:t>
            </a:r>
          </a:p>
        </p:txBody>
      </p:sp>
      <p:sp>
        <p:nvSpPr>
          <p:cNvPr id="9" name="Google Shape;296;p32">
            <a:extLst>
              <a:ext uri="{FF2B5EF4-FFF2-40B4-BE49-F238E27FC236}">
                <a16:creationId xmlns:a16="http://schemas.microsoft.com/office/drawing/2014/main" id="{22D481F9-D5F8-A08A-38A3-D74645F734BC}"/>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Hiển thị tập tin *.txt có dung lượng 10KB</a:t>
            </a:r>
          </a:p>
        </p:txBody>
      </p:sp>
      <p:sp>
        <p:nvSpPr>
          <p:cNvPr id="10" name="Google Shape;394;p38">
            <a:extLst>
              <a:ext uri="{FF2B5EF4-FFF2-40B4-BE49-F238E27FC236}">
                <a16:creationId xmlns:a16="http://schemas.microsoft.com/office/drawing/2014/main" id="{4412949C-A326-588B-FFC1-CB5FE37714E0}"/>
              </a:ext>
            </a:extLst>
          </p:cNvPr>
          <p:cNvSpPr txBox="1">
            <a:spLocks/>
          </p:cNvSpPr>
          <p:nvPr/>
        </p:nvSpPr>
        <p:spPr>
          <a:xfrm>
            <a:off x="720001" y="1477475"/>
            <a:ext cx="3851999" cy="325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600"/>
              </a:spcAft>
              <a:buClr>
                <a:schemeClr val="tx2"/>
              </a:buClr>
            </a:pP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15" name="Google Shape;299;p32">
            <a:extLst>
              <a:ext uri="{FF2B5EF4-FFF2-40B4-BE49-F238E27FC236}">
                <a16:creationId xmlns:a16="http://schemas.microsoft.com/office/drawing/2014/main" id="{8FCEAC04-7DE6-4033-1878-1FC026E11E50}"/>
              </a:ext>
            </a:extLst>
          </p:cNvPr>
          <p:cNvSpPr txBox="1">
            <a:spLocks/>
          </p:cNvSpPr>
          <p:nvPr/>
        </p:nvSpPr>
        <p:spPr>
          <a:xfrm>
            <a:off x="8696420" y="4591665"/>
            <a:ext cx="447580"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16</a:t>
            </a:r>
          </a:p>
        </p:txBody>
      </p:sp>
      <p:pic>
        <p:nvPicPr>
          <p:cNvPr id="2" name="Picture 1" descr="A screenshot of a computer code&#10;&#10;Description automatically generated">
            <a:extLst>
              <a:ext uri="{FF2B5EF4-FFF2-40B4-BE49-F238E27FC236}">
                <a16:creationId xmlns:a16="http://schemas.microsoft.com/office/drawing/2014/main" id="{EB8723A8-32C4-9641-304C-CA117A54955E}"/>
              </a:ext>
            </a:extLst>
          </p:cNvPr>
          <p:cNvPicPr>
            <a:picLocks noChangeAspect="1"/>
          </p:cNvPicPr>
          <p:nvPr/>
        </p:nvPicPr>
        <p:blipFill>
          <a:blip r:embed="rId2"/>
          <a:stretch>
            <a:fillRect/>
          </a:stretch>
        </p:blipFill>
        <p:spPr>
          <a:xfrm>
            <a:off x="902700" y="1476157"/>
            <a:ext cx="5731510" cy="2141220"/>
          </a:xfrm>
          <a:prstGeom prst="rect">
            <a:avLst/>
          </a:prstGeom>
        </p:spPr>
      </p:pic>
      <p:pic>
        <p:nvPicPr>
          <p:cNvPr id="3" name="Picture 2">
            <a:extLst>
              <a:ext uri="{FF2B5EF4-FFF2-40B4-BE49-F238E27FC236}">
                <a16:creationId xmlns:a16="http://schemas.microsoft.com/office/drawing/2014/main" id="{2ACC48E8-3D38-5976-8065-B4F8986D0018}"/>
              </a:ext>
            </a:extLst>
          </p:cNvPr>
          <p:cNvPicPr>
            <a:picLocks noChangeAspect="1"/>
          </p:cNvPicPr>
          <p:nvPr/>
        </p:nvPicPr>
        <p:blipFill>
          <a:blip r:embed="rId3"/>
          <a:stretch>
            <a:fillRect/>
          </a:stretch>
        </p:blipFill>
        <p:spPr>
          <a:xfrm>
            <a:off x="902700" y="4158949"/>
            <a:ext cx="3476625" cy="371475"/>
          </a:xfrm>
          <a:prstGeom prst="rect">
            <a:avLst/>
          </a:prstGeom>
        </p:spPr>
      </p:pic>
      <p:sp>
        <p:nvSpPr>
          <p:cNvPr id="4" name="TextBox 3">
            <a:extLst>
              <a:ext uri="{FF2B5EF4-FFF2-40B4-BE49-F238E27FC236}">
                <a16:creationId xmlns:a16="http://schemas.microsoft.com/office/drawing/2014/main" id="{639E2D21-D7F2-D8BB-763A-0AD60B503E73}"/>
              </a:ext>
            </a:extLst>
          </p:cNvPr>
          <p:cNvSpPr txBox="1"/>
          <p:nvPr/>
        </p:nvSpPr>
        <p:spPr>
          <a:xfrm>
            <a:off x="844709" y="3734274"/>
            <a:ext cx="4758396" cy="307777"/>
          </a:xfrm>
          <a:prstGeom prst="rect">
            <a:avLst/>
          </a:prstGeom>
          <a:noFill/>
        </p:spPr>
        <p:txBody>
          <a:bodyPr wrap="square">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Chạy script và kết quả:</a:t>
            </a:r>
            <a:endParaRPr lang="en-US"/>
          </a:p>
        </p:txBody>
      </p:sp>
    </p:spTree>
    <p:extLst>
      <p:ext uri="{BB962C8B-B14F-4D97-AF65-F5344CB8AC3E}">
        <p14:creationId xmlns:p14="http://schemas.microsoft.com/office/powerpoint/2010/main" val="2771715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833130-956B-0BE7-7E80-10772E7F4178}"/>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08. Viết script</a:t>
            </a:r>
          </a:p>
        </p:txBody>
      </p:sp>
      <p:sp>
        <p:nvSpPr>
          <p:cNvPr id="9" name="Google Shape;296;p32">
            <a:extLst>
              <a:ext uri="{FF2B5EF4-FFF2-40B4-BE49-F238E27FC236}">
                <a16:creationId xmlns:a16="http://schemas.microsoft.com/office/drawing/2014/main" id="{22D481F9-D5F8-A08A-38A3-D74645F734BC}"/>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Xoá tập tin *.txt vào 0h chủ nhật hàng tuần</a:t>
            </a:r>
          </a:p>
        </p:txBody>
      </p:sp>
      <p:sp>
        <p:nvSpPr>
          <p:cNvPr id="10" name="Google Shape;394;p38">
            <a:extLst>
              <a:ext uri="{FF2B5EF4-FFF2-40B4-BE49-F238E27FC236}">
                <a16:creationId xmlns:a16="http://schemas.microsoft.com/office/drawing/2014/main" id="{4412949C-A326-588B-FFC1-CB5FE37714E0}"/>
              </a:ext>
            </a:extLst>
          </p:cNvPr>
          <p:cNvSpPr txBox="1">
            <a:spLocks/>
          </p:cNvSpPr>
          <p:nvPr/>
        </p:nvSpPr>
        <p:spPr>
          <a:xfrm>
            <a:off x="720001" y="1477475"/>
            <a:ext cx="3851999" cy="325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600"/>
              </a:spcAft>
              <a:buClr>
                <a:schemeClr val="tx2"/>
              </a:buClr>
            </a:pP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15" name="Google Shape;299;p32">
            <a:extLst>
              <a:ext uri="{FF2B5EF4-FFF2-40B4-BE49-F238E27FC236}">
                <a16:creationId xmlns:a16="http://schemas.microsoft.com/office/drawing/2014/main" id="{8FCEAC04-7DE6-4033-1878-1FC026E11E50}"/>
              </a:ext>
            </a:extLst>
          </p:cNvPr>
          <p:cNvSpPr txBox="1">
            <a:spLocks/>
          </p:cNvSpPr>
          <p:nvPr/>
        </p:nvSpPr>
        <p:spPr>
          <a:xfrm>
            <a:off x="8696420" y="4591665"/>
            <a:ext cx="447580"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17</a:t>
            </a:r>
          </a:p>
        </p:txBody>
      </p:sp>
      <p:sp>
        <p:nvSpPr>
          <p:cNvPr id="4" name="TextBox 3">
            <a:extLst>
              <a:ext uri="{FF2B5EF4-FFF2-40B4-BE49-F238E27FC236}">
                <a16:creationId xmlns:a16="http://schemas.microsoft.com/office/drawing/2014/main" id="{639E2D21-D7F2-D8BB-763A-0AD60B503E73}"/>
              </a:ext>
            </a:extLst>
          </p:cNvPr>
          <p:cNvSpPr txBox="1"/>
          <p:nvPr/>
        </p:nvSpPr>
        <p:spPr>
          <a:xfrm>
            <a:off x="868155" y="4239099"/>
            <a:ext cx="4758396" cy="307777"/>
          </a:xfrm>
          <a:prstGeom prst="rect">
            <a:avLst/>
          </a:prstGeom>
          <a:noFill/>
        </p:spPr>
        <p:txBody>
          <a:bodyPr wrap="square">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Chạy scrip:</a:t>
            </a:r>
            <a:endParaRPr lang="en-US"/>
          </a:p>
        </p:txBody>
      </p:sp>
      <p:pic>
        <p:nvPicPr>
          <p:cNvPr id="6" name="Picture 5" descr="A computer screen shot of white text&#10;&#10;Description automatically generated">
            <a:extLst>
              <a:ext uri="{FF2B5EF4-FFF2-40B4-BE49-F238E27FC236}">
                <a16:creationId xmlns:a16="http://schemas.microsoft.com/office/drawing/2014/main" id="{011024C2-CEB3-46B1-7A6B-CC392FD78750}"/>
              </a:ext>
            </a:extLst>
          </p:cNvPr>
          <p:cNvPicPr>
            <a:picLocks noChangeAspect="1"/>
          </p:cNvPicPr>
          <p:nvPr/>
        </p:nvPicPr>
        <p:blipFill>
          <a:blip r:embed="rId2"/>
          <a:stretch>
            <a:fillRect/>
          </a:stretch>
        </p:blipFill>
        <p:spPr>
          <a:xfrm>
            <a:off x="1172933" y="1409226"/>
            <a:ext cx="3581766" cy="2818063"/>
          </a:xfrm>
          <a:prstGeom prst="rect">
            <a:avLst/>
          </a:prstGeom>
        </p:spPr>
      </p:pic>
      <p:pic>
        <p:nvPicPr>
          <p:cNvPr id="7" name="Picture 6">
            <a:extLst>
              <a:ext uri="{FF2B5EF4-FFF2-40B4-BE49-F238E27FC236}">
                <a16:creationId xmlns:a16="http://schemas.microsoft.com/office/drawing/2014/main" id="{743FFB83-1A76-32F1-20FD-F837BF511255}"/>
              </a:ext>
            </a:extLst>
          </p:cNvPr>
          <p:cNvPicPr>
            <a:picLocks noChangeAspect="1"/>
          </p:cNvPicPr>
          <p:nvPr/>
        </p:nvPicPr>
        <p:blipFill>
          <a:blip r:embed="rId3"/>
          <a:stretch>
            <a:fillRect/>
          </a:stretch>
        </p:blipFill>
        <p:spPr>
          <a:xfrm>
            <a:off x="1172933" y="4619507"/>
            <a:ext cx="4248150" cy="190500"/>
          </a:xfrm>
          <a:prstGeom prst="rect">
            <a:avLst/>
          </a:prstGeom>
        </p:spPr>
      </p:pic>
    </p:spTree>
    <p:extLst>
      <p:ext uri="{BB962C8B-B14F-4D97-AF65-F5344CB8AC3E}">
        <p14:creationId xmlns:p14="http://schemas.microsoft.com/office/powerpoint/2010/main" val="3015178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833130-956B-0BE7-7E80-10772E7F4178}"/>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09. Thành viên tham gia thực hiện</a:t>
            </a:r>
          </a:p>
        </p:txBody>
      </p:sp>
      <p:sp>
        <p:nvSpPr>
          <p:cNvPr id="9" name="Google Shape;296;p32">
            <a:extLst>
              <a:ext uri="{FF2B5EF4-FFF2-40B4-BE49-F238E27FC236}">
                <a16:creationId xmlns:a16="http://schemas.microsoft.com/office/drawing/2014/main" id="{22D481F9-D5F8-A08A-38A3-D74645F734BC}"/>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2"/>
              </a:buClr>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Danh sách sinh viên thực hiện</a:t>
            </a:r>
          </a:p>
        </p:txBody>
      </p:sp>
      <p:sp>
        <p:nvSpPr>
          <p:cNvPr id="10" name="Google Shape;394;p38">
            <a:extLst>
              <a:ext uri="{FF2B5EF4-FFF2-40B4-BE49-F238E27FC236}">
                <a16:creationId xmlns:a16="http://schemas.microsoft.com/office/drawing/2014/main" id="{4412949C-A326-588B-FFC1-CB5FE37714E0}"/>
              </a:ext>
            </a:extLst>
          </p:cNvPr>
          <p:cNvSpPr txBox="1">
            <a:spLocks/>
          </p:cNvSpPr>
          <p:nvPr/>
        </p:nvSpPr>
        <p:spPr>
          <a:xfrm>
            <a:off x="720001" y="1477475"/>
            <a:ext cx="3851999" cy="325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1600"/>
              </a:spcAft>
              <a:buClr>
                <a:schemeClr val="tx2"/>
              </a:buClr>
            </a:pP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15" name="Google Shape;299;p32">
            <a:extLst>
              <a:ext uri="{FF2B5EF4-FFF2-40B4-BE49-F238E27FC236}">
                <a16:creationId xmlns:a16="http://schemas.microsoft.com/office/drawing/2014/main" id="{8FCEAC04-7DE6-4033-1878-1FC026E11E50}"/>
              </a:ext>
            </a:extLst>
          </p:cNvPr>
          <p:cNvSpPr txBox="1">
            <a:spLocks/>
          </p:cNvSpPr>
          <p:nvPr/>
        </p:nvSpPr>
        <p:spPr>
          <a:xfrm>
            <a:off x="8696420" y="4591665"/>
            <a:ext cx="447580"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17</a:t>
            </a:r>
          </a:p>
        </p:txBody>
      </p:sp>
      <p:graphicFrame>
        <p:nvGraphicFramePr>
          <p:cNvPr id="2" name="Table 1">
            <a:extLst>
              <a:ext uri="{FF2B5EF4-FFF2-40B4-BE49-F238E27FC236}">
                <a16:creationId xmlns:a16="http://schemas.microsoft.com/office/drawing/2014/main" id="{489C5AA5-1FAA-D11B-DA02-384E5D2F06EC}"/>
              </a:ext>
            </a:extLst>
          </p:cNvPr>
          <p:cNvGraphicFramePr>
            <a:graphicFrameLocks noGrp="1"/>
          </p:cNvGraphicFramePr>
          <p:nvPr>
            <p:extLst>
              <p:ext uri="{D42A27DB-BD31-4B8C-83A1-F6EECF244321}">
                <p14:modId xmlns:p14="http://schemas.microsoft.com/office/powerpoint/2010/main" val="1196215796"/>
              </p:ext>
            </p:extLst>
          </p:nvPr>
        </p:nvGraphicFramePr>
        <p:xfrm>
          <a:off x="808891" y="1918551"/>
          <a:ext cx="7615107" cy="2137632"/>
        </p:xfrm>
        <a:graphic>
          <a:graphicData uri="http://schemas.openxmlformats.org/drawingml/2006/table">
            <a:tbl>
              <a:tblPr firstRow="1" firstCol="1" bandRow="1">
                <a:tableStyleId>{3C2FFA5D-87B4-456A-9821-1D502468CF0F}</a:tableStyleId>
              </a:tblPr>
              <a:tblGrid>
                <a:gridCol w="597992">
                  <a:extLst>
                    <a:ext uri="{9D8B030D-6E8A-4147-A177-3AD203B41FA5}">
                      <a16:colId xmlns:a16="http://schemas.microsoft.com/office/drawing/2014/main" val="1335356566"/>
                    </a:ext>
                  </a:extLst>
                </a:gridCol>
                <a:gridCol w="2618326">
                  <a:extLst>
                    <a:ext uri="{9D8B030D-6E8A-4147-A177-3AD203B41FA5}">
                      <a16:colId xmlns:a16="http://schemas.microsoft.com/office/drawing/2014/main" val="1714222967"/>
                    </a:ext>
                  </a:extLst>
                </a:gridCol>
                <a:gridCol w="951044">
                  <a:extLst>
                    <a:ext uri="{9D8B030D-6E8A-4147-A177-3AD203B41FA5}">
                      <a16:colId xmlns:a16="http://schemas.microsoft.com/office/drawing/2014/main" val="2371609444"/>
                    </a:ext>
                  </a:extLst>
                </a:gridCol>
                <a:gridCol w="1366598">
                  <a:extLst>
                    <a:ext uri="{9D8B030D-6E8A-4147-A177-3AD203B41FA5}">
                      <a16:colId xmlns:a16="http://schemas.microsoft.com/office/drawing/2014/main" val="4177520236"/>
                    </a:ext>
                  </a:extLst>
                </a:gridCol>
                <a:gridCol w="2081147">
                  <a:extLst>
                    <a:ext uri="{9D8B030D-6E8A-4147-A177-3AD203B41FA5}">
                      <a16:colId xmlns:a16="http://schemas.microsoft.com/office/drawing/2014/main" val="1192325425"/>
                    </a:ext>
                  </a:extLst>
                </a:gridCol>
              </a:tblGrid>
              <a:tr h="534408">
                <a:tc>
                  <a:txBody>
                    <a:bodyPr/>
                    <a:lstStyle/>
                    <a:p>
                      <a:pPr algn="ctr">
                        <a:lnSpc>
                          <a:spcPct val="115000"/>
                        </a:lnSpc>
                      </a:pPr>
                      <a:r>
                        <a:rPr lang="en-US" sz="1300" kern="0">
                          <a:effectLst/>
                        </a:rPr>
                        <a:t>STT</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en-US" sz="1300" kern="0">
                          <a:effectLst/>
                        </a:rPr>
                        <a:t>Họ và tên</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en-US" sz="1300" kern="0">
                          <a:effectLst/>
                        </a:rPr>
                        <a:t>MSSV</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en-US" sz="1300" kern="0">
                          <a:effectLst/>
                        </a:rPr>
                        <a:t>Lớp</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en-US" sz="1300" kern="0">
                          <a:effectLst/>
                        </a:rPr>
                        <a:t>Email liên hệ</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3333804046"/>
                  </a:ext>
                </a:extLst>
              </a:tr>
              <a:tr h="534408">
                <a:tc>
                  <a:txBody>
                    <a:bodyPr/>
                    <a:lstStyle/>
                    <a:p>
                      <a:pPr algn="ctr">
                        <a:lnSpc>
                          <a:spcPct val="115000"/>
                        </a:lnSpc>
                      </a:pPr>
                      <a:r>
                        <a:rPr lang="en-US" sz="1300" kern="0">
                          <a:effectLst/>
                        </a:rPr>
                        <a:t>1</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en-US" sz="1300" kern="0">
                          <a:effectLst/>
                        </a:rPr>
                        <a:t>Nguyễn</a:t>
                      </a:r>
                      <a:r>
                        <a:rPr lang="vi-VN" sz="1300" kern="0">
                          <a:effectLst/>
                        </a:rPr>
                        <a:t> Nhật Trường</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en-US" sz="1300" kern="0">
                          <a:effectLst/>
                        </a:rPr>
                        <a:t>2111903</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en-US" sz="1300" kern="0">
                          <a:effectLst/>
                        </a:rPr>
                        <a:t>CTK45MMT</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en-US" sz="1300" kern="0">
                          <a:effectLst/>
                        </a:rPr>
                        <a:t>2111903</a:t>
                      </a:r>
                      <a:r>
                        <a:rPr lang="vi-VN" sz="1300" kern="0">
                          <a:effectLst/>
                        </a:rPr>
                        <a:t>@dlu.edu.vn</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3833312056"/>
                  </a:ext>
                </a:extLst>
              </a:tr>
              <a:tr h="534408">
                <a:tc>
                  <a:txBody>
                    <a:bodyPr/>
                    <a:lstStyle/>
                    <a:p>
                      <a:pPr algn="ctr">
                        <a:lnSpc>
                          <a:spcPct val="115000"/>
                        </a:lnSpc>
                      </a:pPr>
                      <a:r>
                        <a:rPr lang="en-US" sz="1300" kern="0">
                          <a:effectLst/>
                        </a:rPr>
                        <a:t>2</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en-US" sz="1300" kern="0">
                          <a:effectLst/>
                        </a:rPr>
                        <a:t>Lê Ngọc Hoàng Chương</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vi-VN" sz="1300" kern="0">
                          <a:effectLst/>
                        </a:rPr>
                        <a:t>2111812</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en-US" sz="1300" kern="0">
                          <a:effectLst/>
                        </a:rPr>
                        <a:t>CTK45MMT</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vi-VN" sz="1300" kern="0">
                          <a:effectLst/>
                        </a:rPr>
                        <a:t>2111812@dlu.edu.vn</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7883690"/>
                  </a:ext>
                </a:extLst>
              </a:tr>
              <a:tr h="534408">
                <a:tc>
                  <a:txBody>
                    <a:bodyPr/>
                    <a:lstStyle/>
                    <a:p>
                      <a:pPr algn="ctr">
                        <a:lnSpc>
                          <a:spcPct val="115000"/>
                        </a:lnSpc>
                      </a:pPr>
                      <a:r>
                        <a:rPr lang="en-US" sz="1300" kern="0">
                          <a:effectLst/>
                        </a:rPr>
                        <a:t>3</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vi-VN" sz="1300" kern="0">
                          <a:effectLst/>
                        </a:rPr>
                        <a:t>Nguyễn Thị Quỳnh Giang</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vi-VN" sz="1300" kern="0">
                          <a:effectLst/>
                        </a:rPr>
                        <a:t>2115203</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en-US" sz="1300" kern="0">
                          <a:effectLst/>
                        </a:rPr>
                        <a:t>CTK45MMT</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algn="ctr">
                        <a:lnSpc>
                          <a:spcPct val="115000"/>
                        </a:lnSpc>
                      </a:pPr>
                      <a:r>
                        <a:rPr lang="vi-VN" sz="1300" kern="0">
                          <a:effectLst/>
                        </a:rPr>
                        <a:t>2115203@dlu.edu.vn</a:t>
                      </a:r>
                      <a:endParaRPr lang="en-US" sz="1300" kern="1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2278857812"/>
                  </a:ext>
                </a:extLst>
              </a:tr>
            </a:tbl>
          </a:graphicData>
        </a:graphic>
      </p:graphicFrame>
    </p:spTree>
    <p:extLst>
      <p:ext uri="{BB962C8B-B14F-4D97-AF65-F5344CB8AC3E}">
        <p14:creationId xmlns:p14="http://schemas.microsoft.com/office/powerpoint/2010/main" val="2483380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5E0ADCA-F4BA-7C8F-D0B8-3D95B099E2AA}"/>
              </a:ext>
            </a:extLst>
          </p:cNvPr>
          <p:cNvPicPr>
            <a:picLocks noChangeAspect="1"/>
          </p:cNvPicPr>
          <p:nvPr/>
        </p:nvPicPr>
        <p:blipFill>
          <a:blip r:embed="rId2"/>
          <a:stretch>
            <a:fillRect/>
          </a:stretch>
        </p:blipFill>
        <p:spPr>
          <a:xfrm>
            <a:off x="660" y="0"/>
            <a:ext cx="9142680" cy="5143500"/>
          </a:xfrm>
          <a:prstGeom prst="rect">
            <a:avLst/>
          </a:prstGeom>
        </p:spPr>
      </p:pic>
    </p:spTree>
    <p:extLst>
      <p:ext uri="{BB962C8B-B14F-4D97-AF65-F5344CB8AC3E}">
        <p14:creationId xmlns:p14="http://schemas.microsoft.com/office/powerpoint/2010/main" val="3138937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307073-AF51-994D-63B9-2E76A5654F38}"/>
              </a:ext>
            </a:extLst>
          </p:cNvPr>
          <p:cNvSpPr>
            <a:spLocks noGrp="1"/>
          </p:cNvSpPr>
          <p:nvPr>
            <p:ph type="title"/>
          </p:nvPr>
        </p:nvSpPr>
        <p:spPr>
          <a:xfrm>
            <a:off x="720000" y="414243"/>
            <a:ext cx="7704000" cy="572700"/>
          </a:xfrm>
        </p:spPr>
        <p:txBody>
          <a:bodyPr/>
          <a:lstStyle/>
          <a:p>
            <a:r>
              <a:rPr lang="en-US">
                <a:solidFill>
                  <a:schemeClr val="accent2"/>
                </a:solidFill>
              </a:rPr>
              <a:t>01. Tạo máy ảo</a:t>
            </a:r>
          </a:p>
        </p:txBody>
      </p:sp>
      <p:sp>
        <p:nvSpPr>
          <p:cNvPr id="4" name="Google Shape;296;p32">
            <a:extLst>
              <a:ext uri="{FF2B5EF4-FFF2-40B4-BE49-F238E27FC236}">
                <a16:creationId xmlns:a16="http://schemas.microsoft.com/office/drawing/2014/main" id="{8345784C-B018-DB42-2BB5-06E87E3B17AF}"/>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US"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AlmaLinux</a:t>
            </a:r>
            <a:endPar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endParaRPr>
          </a:p>
        </p:txBody>
      </p:sp>
      <p:sp>
        <p:nvSpPr>
          <p:cNvPr id="5" name="Google Shape;394;p38">
            <a:extLst>
              <a:ext uri="{FF2B5EF4-FFF2-40B4-BE49-F238E27FC236}">
                <a16:creationId xmlns:a16="http://schemas.microsoft.com/office/drawing/2014/main" id="{BF5E64E4-3C25-4AC3-4A53-AAB4AED42B4F}"/>
              </a:ext>
            </a:extLst>
          </p:cNvPr>
          <p:cNvSpPr txBox="1">
            <a:spLocks/>
          </p:cNvSpPr>
          <p:nvPr/>
        </p:nvSpPr>
        <p:spPr>
          <a:xfrm>
            <a:off x="720000" y="1476157"/>
            <a:ext cx="4732782" cy="325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spcAft>
                <a:spcPts val="1600"/>
              </a:spcAft>
              <a:buClr>
                <a:schemeClr val="tx2"/>
              </a:buClr>
            </a:pP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299;p32">
            <a:extLst>
              <a:ext uri="{FF2B5EF4-FFF2-40B4-BE49-F238E27FC236}">
                <a16:creationId xmlns:a16="http://schemas.microsoft.com/office/drawing/2014/main" id="{BCCC9ED6-16D6-37BC-3319-74C87B0BBFD7}"/>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2</a:t>
            </a:r>
          </a:p>
        </p:txBody>
      </p:sp>
      <p:pic>
        <p:nvPicPr>
          <p:cNvPr id="7" name="Picture 6" descr="A screenshot of a computer&#10;&#10;Description automatically generated">
            <a:extLst>
              <a:ext uri="{FF2B5EF4-FFF2-40B4-BE49-F238E27FC236}">
                <a16:creationId xmlns:a16="http://schemas.microsoft.com/office/drawing/2014/main" id="{4D34E380-8508-0FCA-03B8-0CA1522ACED3}"/>
              </a:ext>
            </a:extLst>
          </p:cNvPr>
          <p:cNvPicPr>
            <a:picLocks noChangeAspect="1"/>
          </p:cNvPicPr>
          <p:nvPr/>
        </p:nvPicPr>
        <p:blipFill>
          <a:blip r:embed="rId2"/>
          <a:stretch>
            <a:fillRect/>
          </a:stretch>
        </p:blipFill>
        <p:spPr>
          <a:xfrm>
            <a:off x="720000" y="1559643"/>
            <a:ext cx="4279129" cy="3190620"/>
          </a:xfrm>
          <a:prstGeom prst="rect">
            <a:avLst/>
          </a:prstGeom>
        </p:spPr>
      </p:pic>
      <p:pic>
        <p:nvPicPr>
          <p:cNvPr id="9" name="Picture 8">
            <a:extLst>
              <a:ext uri="{FF2B5EF4-FFF2-40B4-BE49-F238E27FC236}">
                <a16:creationId xmlns:a16="http://schemas.microsoft.com/office/drawing/2014/main" id="{46560817-3FF5-14DD-01E9-62762D857B9F}"/>
              </a:ext>
            </a:extLst>
          </p:cNvPr>
          <p:cNvPicPr>
            <a:picLocks noChangeAspect="1"/>
          </p:cNvPicPr>
          <p:nvPr/>
        </p:nvPicPr>
        <p:blipFill>
          <a:blip r:embed="rId3"/>
          <a:stretch>
            <a:fillRect/>
          </a:stretch>
        </p:blipFill>
        <p:spPr>
          <a:xfrm>
            <a:off x="5080824" y="1559643"/>
            <a:ext cx="3987555" cy="1775162"/>
          </a:xfrm>
          <a:prstGeom prst="rect">
            <a:avLst/>
          </a:prstGeom>
        </p:spPr>
      </p:pic>
    </p:spTree>
    <p:extLst>
      <p:ext uri="{BB962C8B-B14F-4D97-AF65-F5344CB8AC3E}">
        <p14:creationId xmlns:p14="http://schemas.microsoft.com/office/powerpoint/2010/main" val="141204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307073-AF51-994D-63B9-2E76A5654F38}"/>
              </a:ext>
            </a:extLst>
          </p:cNvPr>
          <p:cNvSpPr>
            <a:spLocks noGrp="1"/>
          </p:cNvSpPr>
          <p:nvPr>
            <p:ph type="title"/>
          </p:nvPr>
        </p:nvSpPr>
        <p:spPr>
          <a:xfrm>
            <a:off x="720000" y="414243"/>
            <a:ext cx="7704000" cy="572700"/>
          </a:xfrm>
        </p:spPr>
        <p:txBody>
          <a:bodyPr/>
          <a:lstStyle/>
          <a:p>
            <a:r>
              <a:rPr lang="en-US">
                <a:solidFill>
                  <a:schemeClr val="accent2"/>
                </a:solidFill>
              </a:rPr>
              <a:t>01. Tạo máy ảo</a:t>
            </a:r>
          </a:p>
        </p:txBody>
      </p:sp>
      <p:sp>
        <p:nvSpPr>
          <p:cNvPr id="4" name="Google Shape;296;p32">
            <a:extLst>
              <a:ext uri="{FF2B5EF4-FFF2-40B4-BE49-F238E27FC236}">
                <a16:creationId xmlns:a16="http://schemas.microsoft.com/office/drawing/2014/main" id="{8345784C-B018-DB42-2BB5-06E87E3B17AF}"/>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US"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UbuntuStudio</a:t>
            </a:r>
            <a:endPar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endParaRPr>
          </a:p>
        </p:txBody>
      </p:sp>
      <p:sp>
        <p:nvSpPr>
          <p:cNvPr id="5" name="Google Shape;394;p38">
            <a:extLst>
              <a:ext uri="{FF2B5EF4-FFF2-40B4-BE49-F238E27FC236}">
                <a16:creationId xmlns:a16="http://schemas.microsoft.com/office/drawing/2014/main" id="{BF5E64E4-3C25-4AC3-4A53-AAB4AED42B4F}"/>
              </a:ext>
            </a:extLst>
          </p:cNvPr>
          <p:cNvSpPr txBox="1">
            <a:spLocks/>
          </p:cNvSpPr>
          <p:nvPr/>
        </p:nvSpPr>
        <p:spPr>
          <a:xfrm>
            <a:off x="720000" y="1476157"/>
            <a:ext cx="4732782" cy="325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spcAft>
                <a:spcPts val="1600"/>
              </a:spcAft>
              <a:buClr>
                <a:schemeClr val="tx2"/>
              </a:buClr>
            </a:pP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299;p32">
            <a:extLst>
              <a:ext uri="{FF2B5EF4-FFF2-40B4-BE49-F238E27FC236}">
                <a16:creationId xmlns:a16="http://schemas.microsoft.com/office/drawing/2014/main" id="{BCCC9ED6-16D6-37BC-3319-74C87B0BBFD7}"/>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3</a:t>
            </a:r>
          </a:p>
        </p:txBody>
      </p:sp>
      <p:pic>
        <p:nvPicPr>
          <p:cNvPr id="12" name="Picture 11" descr="A screenshot of a computer&#10;&#10;Description automatically generated">
            <a:extLst>
              <a:ext uri="{FF2B5EF4-FFF2-40B4-BE49-F238E27FC236}">
                <a16:creationId xmlns:a16="http://schemas.microsoft.com/office/drawing/2014/main" id="{39B695C0-61E5-BE9E-A48F-7B7800DB9AF5}"/>
              </a:ext>
            </a:extLst>
          </p:cNvPr>
          <p:cNvPicPr>
            <a:picLocks noChangeAspect="1"/>
          </p:cNvPicPr>
          <p:nvPr/>
        </p:nvPicPr>
        <p:blipFill>
          <a:blip r:embed="rId2"/>
          <a:stretch>
            <a:fillRect/>
          </a:stretch>
        </p:blipFill>
        <p:spPr>
          <a:xfrm>
            <a:off x="4718362" y="1525835"/>
            <a:ext cx="4218439" cy="2636407"/>
          </a:xfrm>
          <a:prstGeom prst="rect">
            <a:avLst/>
          </a:prstGeom>
        </p:spPr>
      </p:pic>
      <p:pic>
        <p:nvPicPr>
          <p:cNvPr id="14" name="Picture 13">
            <a:extLst>
              <a:ext uri="{FF2B5EF4-FFF2-40B4-BE49-F238E27FC236}">
                <a16:creationId xmlns:a16="http://schemas.microsoft.com/office/drawing/2014/main" id="{C88FB074-C681-C9B3-FCE4-D90FB2BE695D}"/>
              </a:ext>
            </a:extLst>
          </p:cNvPr>
          <p:cNvPicPr>
            <a:picLocks noChangeAspect="1"/>
          </p:cNvPicPr>
          <p:nvPr/>
        </p:nvPicPr>
        <p:blipFill>
          <a:blip r:embed="rId3"/>
          <a:stretch>
            <a:fillRect/>
          </a:stretch>
        </p:blipFill>
        <p:spPr>
          <a:xfrm>
            <a:off x="215307" y="1525835"/>
            <a:ext cx="4210332" cy="2636407"/>
          </a:xfrm>
          <a:prstGeom prst="rect">
            <a:avLst/>
          </a:prstGeom>
        </p:spPr>
      </p:pic>
    </p:spTree>
    <p:extLst>
      <p:ext uri="{BB962C8B-B14F-4D97-AF65-F5344CB8AC3E}">
        <p14:creationId xmlns:p14="http://schemas.microsoft.com/office/powerpoint/2010/main" val="384852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307073-AF51-994D-63B9-2E76A5654F38}"/>
              </a:ext>
            </a:extLst>
          </p:cNvPr>
          <p:cNvSpPr>
            <a:spLocks noGrp="1"/>
          </p:cNvSpPr>
          <p:nvPr>
            <p:ph type="title"/>
          </p:nvPr>
        </p:nvSpPr>
        <p:spPr>
          <a:xfrm>
            <a:off x="720000" y="414243"/>
            <a:ext cx="7704000" cy="572700"/>
          </a:xfrm>
        </p:spPr>
        <p:txBody>
          <a:bodyPr/>
          <a:lstStyle/>
          <a:p>
            <a:r>
              <a:rPr lang="en-US">
                <a:solidFill>
                  <a:schemeClr val="accent2"/>
                </a:solidFill>
              </a:rPr>
              <a:t>01. Tạo máy ảo</a:t>
            </a:r>
          </a:p>
        </p:txBody>
      </p:sp>
      <p:sp>
        <p:nvSpPr>
          <p:cNvPr id="4" name="Google Shape;296;p32">
            <a:extLst>
              <a:ext uri="{FF2B5EF4-FFF2-40B4-BE49-F238E27FC236}">
                <a16:creationId xmlns:a16="http://schemas.microsoft.com/office/drawing/2014/main" id="{8345784C-B018-DB42-2BB5-06E87E3B17AF}"/>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US"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Windows</a:t>
            </a:r>
          </a:p>
        </p:txBody>
      </p:sp>
      <p:sp>
        <p:nvSpPr>
          <p:cNvPr id="5" name="Google Shape;394;p38">
            <a:extLst>
              <a:ext uri="{FF2B5EF4-FFF2-40B4-BE49-F238E27FC236}">
                <a16:creationId xmlns:a16="http://schemas.microsoft.com/office/drawing/2014/main" id="{BF5E64E4-3C25-4AC3-4A53-AAB4AED42B4F}"/>
              </a:ext>
            </a:extLst>
          </p:cNvPr>
          <p:cNvSpPr txBox="1">
            <a:spLocks/>
          </p:cNvSpPr>
          <p:nvPr/>
        </p:nvSpPr>
        <p:spPr>
          <a:xfrm>
            <a:off x="720000" y="1476157"/>
            <a:ext cx="4732782" cy="325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spcAft>
                <a:spcPts val="1600"/>
              </a:spcAft>
              <a:buClr>
                <a:schemeClr val="tx2"/>
              </a:buClr>
            </a:pP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299;p32">
            <a:extLst>
              <a:ext uri="{FF2B5EF4-FFF2-40B4-BE49-F238E27FC236}">
                <a16:creationId xmlns:a16="http://schemas.microsoft.com/office/drawing/2014/main" id="{BCCC9ED6-16D6-37BC-3319-74C87B0BBFD7}"/>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4</a:t>
            </a:r>
          </a:p>
        </p:txBody>
      </p:sp>
      <p:pic>
        <p:nvPicPr>
          <p:cNvPr id="8" name="Picture 7" descr="A screenshot of a computer&#10;&#10;Description automatically generated">
            <a:extLst>
              <a:ext uri="{FF2B5EF4-FFF2-40B4-BE49-F238E27FC236}">
                <a16:creationId xmlns:a16="http://schemas.microsoft.com/office/drawing/2014/main" id="{DA6D5CEB-CB13-4CBF-A8C4-D62CF851FFF5}"/>
              </a:ext>
            </a:extLst>
          </p:cNvPr>
          <p:cNvPicPr>
            <a:picLocks noChangeAspect="1"/>
          </p:cNvPicPr>
          <p:nvPr/>
        </p:nvPicPr>
        <p:blipFill>
          <a:blip r:embed="rId2"/>
          <a:stretch>
            <a:fillRect/>
          </a:stretch>
        </p:blipFill>
        <p:spPr>
          <a:xfrm>
            <a:off x="427893" y="1615063"/>
            <a:ext cx="4076100" cy="2619312"/>
          </a:xfrm>
          <a:prstGeom prst="rect">
            <a:avLst/>
          </a:prstGeom>
        </p:spPr>
      </p:pic>
      <p:pic>
        <p:nvPicPr>
          <p:cNvPr id="10" name="Picture 9">
            <a:extLst>
              <a:ext uri="{FF2B5EF4-FFF2-40B4-BE49-F238E27FC236}">
                <a16:creationId xmlns:a16="http://schemas.microsoft.com/office/drawing/2014/main" id="{21E52BDB-DAF3-0E99-6BE3-18608AD1E275}"/>
              </a:ext>
            </a:extLst>
          </p:cNvPr>
          <p:cNvPicPr>
            <a:picLocks noChangeAspect="1"/>
          </p:cNvPicPr>
          <p:nvPr/>
        </p:nvPicPr>
        <p:blipFill>
          <a:blip r:embed="rId3"/>
          <a:stretch>
            <a:fillRect/>
          </a:stretch>
        </p:blipFill>
        <p:spPr>
          <a:xfrm>
            <a:off x="4572000" y="1965371"/>
            <a:ext cx="4361381" cy="2052281"/>
          </a:xfrm>
          <a:prstGeom prst="rect">
            <a:avLst/>
          </a:prstGeom>
        </p:spPr>
      </p:pic>
    </p:spTree>
    <p:extLst>
      <p:ext uri="{BB962C8B-B14F-4D97-AF65-F5344CB8AC3E}">
        <p14:creationId xmlns:p14="http://schemas.microsoft.com/office/powerpoint/2010/main" val="1536518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C36F-60F7-24E0-0E4E-CCB550C06FEE}"/>
              </a:ext>
            </a:extLst>
          </p:cNvPr>
          <p:cNvSpPr>
            <a:spLocks noGrp="1"/>
          </p:cNvSpPr>
          <p:nvPr>
            <p:ph type="title"/>
          </p:nvPr>
        </p:nvSpPr>
        <p:spPr>
          <a:xfrm>
            <a:off x="720000" y="414243"/>
            <a:ext cx="7704000" cy="572700"/>
          </a:xfrm>
        </p:spPr>
        <p:txBody>
          <a:bodyPr/>
          <a:lstStyle/>
          <a:p>
            <a:r>
              <a:rPr lang="en-US">
                <a:solidFill>
                  <a:schemeClr val="accent2"/>
                </a:solidFill>
              </a:rPr>
              <a:t>02. Gán địa chỉ IP</a:t>
            </a:r>
          </a:p>
        </p:txBody>
      </p:sp>
      <p:sp>
        <p:nvSpPr>
          <p:cNvPr id="3" name="Google Shape;394;p38">
            <a:extLst>
              <a:ext uri="{FF2B5EF4-FFF2-40B4-BE49-F238E27FC236}">
                <a16:creationId xmlns:a16="http://schemas.microsoft.com/office/drawing/2014/main" id="{66B01B30-5D1E-EF05-DBFF-6F7AE6A4D29F}"/>
              </a:ext>
            </a:extLst>
          </p:cNvPr>
          <p:cNvSpPr txBox="1">
            <a:spLocks/>
          </p:cNvSpPr>
          <p:nvPr/>
        </p:nvSpPr>
        <p:spPr>
          <a:xfrm>
            <a:off x="188841" y="986943"/>
            <a:ext cx="4383159" cy="35493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en-US" b="0" i="0">
                <a:effectLst/>
                <a:latin typeface="Open Sans" panose="020B0606030504020204" pitchFamily="34" charset="0"/>
                <a:ea typeface="Open Sans" panose="020B0606030504020204" pitchFamily="34" charset="0"/>
                <a:cs typeface="Open Sans" panose="020B0606030504020204" pitchFamily="34" charset="0"/>
              </a:rPr>
              <a:t>Gán IP cho AlmaLinux:</a:t>
            </a:r>
          </a:p>
          <a:p>
            <a:pPr marL="285750" indent="-285750" algn="just">
              <a:lnSpc>
                <a:spcPct val="150000"/>
              </a:lnSpc>
              <a:spcAft>
                <a:spcPts val="1600"/>
              </a:spcAft>
              <a:buClr>
                <a:schemeClr val="tx2"/>
              </a:buClr>
              <a:buFont typeface="Wingdings" panose="05000000000000000000" pitchFamily="2" charset="2"/>
              <a:buChar char="§"/>
            </a:pPr>
            <a:r>
              <a:rPr lang="en-US">
                <a:latin typeface="Open Sans" panose="020B0606030504020204" pitchFamily="34" charset="0"/>
                <a:ea typeface="Open Sans" panose="020B0606030504020204" pitchFamily="34" charset="0"/>
                <a:cs typeface="Open Sans" panose="020B0606030504020204" pitchFamily="34" charset="0"/>
              </a:rPr>
              <a:t>Gán IP cho UbuntuStudio:</a:t>
            </a:r>
          </a:p>
          <a:p>
            <a:pPr marL="285750" indent="-285750" algn="just">
              <a:lnSpc>
                <a:spcPct val="150000"/>
              </a:lnSpc>
              <a:spcAft>
                <a:spcPts val="1600"/>
              </a:spcAft>
              <a:buClr>
                <a:schemeClr val="tx2"/>
              </a:buClr>
              <a:buFont typeface="Wingdings" panose="05000000000000000000" pitchFamily="2" charset="2"/>
              <a:buChar char="§"/>
            </a:pPr>
            <a:r>
              <a:rPr lang="en-US">
                <a:latin typeface="Open Sans" panose="020B0606030504020204" pitchFamily="34" charset="0"/>
                <a:ea typeface="Open Sans" panose="020B0606030504020204" pitchFamily="34" charset="0"/>
                <a:cs typeface="Open Sans" panose="020B0606030504020204" pitchFamily="34" charset="0"/>
              </a:rPr>
              <a:t>Gán IP cho Windows:  </a:t>
            </a:r>
            <a:endParaRPr lang="en-US" b="0" i="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just">
              <a:lnSpc>
                <a:spcPct val="150000"/>
              </a:lnSpc>
              <a:spcAft>
                <a:spcPts val="1600"/>
              </a:spcAft>
              <a:buClr>
                <a:schemeClr val="tx2"/>
              </a:buClr>
              <a:buFont typeface="Wingdings" panose="05000000000000000000" pitchFamily="2" charset="2"/>
              <a:buChar char="§"/>
            </a:pPr>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lgn="just">
              <a:lnSpc>
                <a:spcPct val="150000"/>
              </a:lnSpc>
              <a:spcAft>
                <a:spcPts val="1600"/>
              </a:spcAft>
              <a:buClr>
                <a:schemeClr val="tx2"/>
              </a:buClr>
              <a:buFont typeface="Wingdings" panose="05000000000000000000" pitchFamily="2" charset="2"/>
              <a:buChar char="§"/>
            </a:pP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299;p32">
            <a:extLst>
              <a:ext uri="{FF2B5EF4-FFF2-40B4-BE49-F238E27FC236}">
                <a16:creationId xmlns:a16="http://schemas.microsoft.com/office/drawing/2014/main" id="{050FF7F4-59A7-6890-CBBA-B621F9E1750F}"/>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rgbClr val="2F8D72"/>
                </a:solidFill>
              </a:rPr>
              <a:t>5</a:t>
            </a:r>
          </a:p>
        </p:txBody>
      </p:sp>
      <p:pic>
        <p:nvPicPr>
          <p:cNvPr id="5" name="Picture 4">
            <a:extLst>
              <a:ext uri="{FF2B5EF4-FFF2-40B4-BE49-F238E27FC236}">
                <a16:creationId xmlns:a16="http://schemas.microsoft.com/office/drawing/2014/main" id="{28DD5574-7869-914C-689B-2CB51168ABB9}"/>
              </a:ext>
            </a:extLst>
          </p:cNvPr>
          <p:cNvPicPr>
            <a:picLocks noChangeAspect="1"/>
          </p:cNvPicPr>
          <p:nvPr/>
        </p:nvPicPr>
        <p:blipFill>
          <a:blip r:embed="rId3"/>
          <a:stretch>
            <a:fillRect/>
          </a:stretch>
        </p:blipFill>
        <p:spPr>
          <a:xfrm>
            <a:off x="2765596" y="1168849"/>
            <a:ext cx="5229860" cy="171450"/>
          </a:xfrm>
          <a:prstGeom prst="rect">
            <a:avLst/>
          </a:prstGeom>
        </p:spPr>
      </p:pic>
      <p:pic>
        <p:nvPicPr>
          <p:cNvPr id="7" name="Picture 6">
            <a:extLst>
              <a:ext uri="{FF2B5EF4-FFF2-40B4-BE49-F238E27FC236}">
                <a16:creationId xmlns:a16="http://schemas.microsoft.com/office/drawing/2014/main" id="{EDFBCE87-1932-C135-69DE-D46B72170C76}"/>
              </a:ext>
            </a:extLst>
          </p:cNvPr>
          <p:cNvPicPr>
            <a:picLocks noChangeAspect="1"/>
          </p:cNvPicPr>
          <p:nvPr/>
        </p:nvPicPr>
        <p:blipFill rotWithShape="1">
          <a:blip r:embed="rId4"/>
          <a:srcRect r="985" b="35714"/>
          <a:stretch/>
        </p:blipFill>
        <p:spPr>
          <a:xfrm>
            <a:off x="2765596" y="1693656"/>
            <a:ext cx="5527309" cy="17145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3DD1421-4DE9-340E-DE9D-D9378E9CB431}"/>
              </a:ext>
            </a:extLst>
          </p:cNvPr>
          <p:cNvPicPr>
            <a:picLocks noChangeAspect="1"/>
          </p:cNvPicPr>
          <p:nvPr/>
        </p:nvPicPr>
        <p:blipFill rotWithShape="1">
          <a:blip r:embed="rId5"/>
          <a:srcRect t="17492" r="436" b="15812"/>
          <a:stretch/>
        </p:blipFill>
        <p:spPr>
          <a:xfrm>
            <a:off x="2765596" y="2173321"/>
            <a:ext cx="4682343" cy="2845631"/>
          </a:xfrm>
          <a:prstGeom prst="rect">
            <a:avLst/>
          </a:prstGeom>
        </p:spPr>
      </p:pic>
    </p:spTree>
    <p:extLst>
      <p:ext uri="{BB962C8B-B14F-4D97-AF65-F5344CB8AC3E}">
        <p14:creationId xmlns:p14="http://schemas.microsoft.com/office/powerpoint/2010/main" val="145477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94;p38">
            <a:extLst>
              <a:ext uri="{FF2B5EF4-FFF2-40B4-BE49-F238E27FC236}">
                <a16:creationId xmlns:a16="http://schemas.microsoft.com/office/drawing/2014/main" id="{32DBCEB0-FAEB-BBCC-8459-E232541DCB96}"/>
              </a:ext>
            </a:extLst>
          </p:cNvPr>
          <p:cNvSpPr txBox="1">
            <a:spLocks/>
          </p:cNvSpPr>
          <p:nvPr/>
        </p:nvSpPr>
        <p:spPr>
          <a:xfrm>
            <a:off x="720000" y="1476157"/>
            <a:ext cx="7704000" cy="35647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F451E38D-F2D1-2172-D38E-C07435BF836A}"/>
              </a:ext>
            </a:extLst>
          </p:cNvPr>
          <p:cNvSpPr>
            <a:spLocks noGrp="1"/>
          </p:cNvSpPr>
          <p:nvPr>
            <p:ph type="title"/>
          </p:nvPr>
        </p:nvSpPr>
        <p:spPr>
          <a:xfrm>
            <a:off x="499403" y="414243"/>
            <a:ext cx="8197017" cy="572700"/>
          </a:xfrm>
        </p:spPr>
        <p:txBody>
          <a:bodyPr/>
          <a:lstStyle/>
          <a:p>
            <a:r>
              <a:rPr lang="en-US">
                <a:solidFill>
                  <a:schemeClr val="accent2"/>
                </a:solidFill>
              </a:rPr>
              <a:t>03. Tạo nhóm và người dung trên Server </a:t>
            </a:r>
          </a:p>
        </p:txBody>
      </p:sp>
      <p:sp>
        <p:nvSpPr>
          <p:cNvPr id="9" name="Google Shape;299;p32">
            <a:extLst>
              <a:ext uri="{FF2B5EF4-FFF2-40B4-BE49-F238E27FC236}">
                <a16:creationId xmlns:a16="http://schemas.microsoft.com/office/drawing/2014/main" id="{8D077184-83DC-1C7C-1785-375C0B9F09C6}"/>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6</a:t>
            </a:r>
          </a:p>
        </p:txBody>
      </p:sp>
      <p:pic>
        <p:nvPicPr>
          <p:cNvPr id="3" name="Picture 2">
            <a:extLst>
              <a:ext uri="{FF2B5EF4-FFF2-40B4-BE49-F238E27FC236}">
                <a16:creationId xmlns:a16="http://schemas.microsoft.com/office/drawing/2014/main" id="{C02413F3-8CDC-95CD-827C-343B2F4DB887}"/>
              </a:ext>
            </a:extLst>
          </p:cNvPr>
          <p:cNvPicPr>
            <a:picLocks noChangeAspect="1"/>
          </p:cNvPicPr>
          <p:nvPr/>
        </p:nvPicPr>
        <p:blipFill rotWithShape="1">
          <a:blip r:embed="rId2"/>
          <a:srcRect t="1" r="27528" b="30932"/>
          <a:stretch/>
        </p:blipFill>
        <p:spPr>
          <a:xfrm>
            <a:off x="5426083" y="542684"/>
            <a:ext cx="158791" cy="10527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4C558EE-FEE1-7253-4263-C4E76B387A85}"/>
              </a:ext>
            </a:extLst>
          </p:cNvPr>
          <p:cNvPicPr>
            <a:picLocks noChangeAspect="1"/>
          </p:cNvPicPr>
          <p:nvPr/>
        </p:nvPicPr>
        <p:blipFill>
          <a:blip r:embed="rId3"/>
          <a:stretch>
            <a:fillRect/>
          </a:stretch>
        </p:blipFill>
        <p:spPr>
          <a:xfrm>
            <a:off x="499403" y="1476157"/>
            <a:ext cx="3867150" cy="1581150"/>
          </a:xfrm>
          <a:prstGeom prst="rect">
            <a:avLst/>
          </a:prstGeom>
        </p:spPr>
      </p:pic>
      <p:sp>
        <p:nvSpPr>
          <p:cNvPr id="6" name="Google Shape;296;p32">
            <a:extLst>
              <a:ext uri="{FF2B5EF4-FFF2-40B4-BE49-F238E27FC236}">
                <a16:creationId xmlns:a16="http://schemas.microsoft.com/office/drawing/2014/main" id="{2E2EAAF1-0BC5-B056-54A6-374D94D7D9BB}"/>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pPr>
            <a:endParaRPr lang="en-US"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endParaRPr>
          </a:p>
        </p:txBody>
      </p:sp>
      <p:sp>
        <p:nvSpPr>
          <p:cNvPr id="11" name="Google Shape;394;p38">
            <a:extLst>
              <a:ext uri="{FF2B5EF4-FFF2-40B4-BE49-F238E27FC236}">
                <a16:creationId xmlns:a16="http://schemas.microsoft.com/office/drawing/2014/main" id="{E7E7774E-F0AF-D37A-405F-826A4E5401C8}"/>
              </a:ext>
            </a:extLst>
          </p:cNvPr>
          <p:cNvSpPr txBox="1">
            <a:spLocks/>
          </p:cNvSpPr>
          <p:nvPr/>
        </p:nvSpPr>
        <p:spPr>
          <a:xfrm>
            <a:off x="188841" y="986943"/>
            <a:ext cx="4383159" cy="4892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en-US">
                <a:latin typeface="Open Sans" panose="020B0606030504020204" pitchFamily="34" charset="0"/>
                <a:ea typeface="Open Sans" panose="020B0606030504020204" pitchFamily="34" charset="0"/>
                <a:cs typeface="Open Sans" panose="020B0606030504020204" pitchFamily="34" charset="0"/>
              </a:rPr>
              <a:t>Tạo nhóm và chuyển người dung vào nhóm</a:t>
            </a:r>
          </a:p>
        </p:txBody>
      </p:sp>
      <p:sp>
        <p:nvSpPr>
          <p:cNvPr id="12" name="Google Shape;394;p38">
            <a:extLst>
              <a:ext uri="{FF2B5EF4-FFF2-40B4-BE49-F238E27FC236}">
                <a16:creationId xmlns:a16="http://schemas.microsoft.com/office/drawing/2014/main" id="{EE14C49F-2B2A-5411-8F15-E8DC829A405F}"/>
              </a:ext>
            </a:extLst>
          </p:cNvPr>
          <p:cNvSpPr txBox="1">
            <a:spLocks/>
          </p:cNvSpPr>
          <p:nvPr/>
        </p:nvSpPr>
        <p:spPr>
          <a:xfrm>
            <a:off x="188840" y="3078268"/>
            <a:ext cx="4383159" cy="4892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en-US">
                <a:latin typeface="Open Sans" panose="020B0606030504020204" pitchFamily="34" charset="0"/>
                <a:ea typeface="Open Sans" panose="020B0606030504020204" pitchFamily="34" charset="0"/>
                <a:cs typeface="Open Sans" panose="020B0606030504020204" pitchFamily="34" charset="0"/>
              </a:rPr>
              <a:t>Kiểm tra kết quả</a:t>
            </a:r>
          </a:p>
        </p:txBody>
      </p:sp>
      <p:pic>
        <p:nvPicPr>
          <p:cNvPr id="13" name="Picture 12" descr="A screenshot of a computer screen&#10;&#10;Description automatically generated">
            <a:extLst>
              <a:ext uri="{FF2B5EF4-FFF2-40B4-BE49-F238E27FC236}">
                <a16:creationId xmlns:a16="http://schemas.microsoft.com/office/drawing/2014/main" id="{44C7B269-5502-A5F1-FEC6-580065EC52F3}"/>
              </a:ext>
            </a:extLst>
          </p:cNvPr>
          <p:cNvPicPr>
            <a:picLocks noChangeAspect="1"/>
          </p:cNvPicPr>
          <p:nvPr/>
        </p:nvPicPr>
        <p:blipFill>
          <a:blip r:embed="rId4"/>
          <a:stretch>
            <a:fillRect/>
          </a:stretch>
        </p:blipFill>
        <p:spPr>
          <a:xfrm>
            <a:off x="549786" y="3548247"/>
            <a:ext cx="4048125" cy="1238250"/>
          </a:xfrm>
          <a:prstGeom prst="rect">
            <a:avLst/>
          </a:prstGeom>
        </p:spPr>
      </p:pic>
    </p:spTree>
    <p:extLst>
      <p:ext uri="{BB962C8B-B14F-4D97-AF65-F5344CB8AC3E}">
        <p14:creationId xmlns:p14="http://schemas.microsoft.com/office/powerpoint/2010/main" val="330990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99;p32">
            <a:extLst>
              <a:ext uri="{FF2B5EF4-FFF2-40B4-BE49-F238E27FC236}">
                <a16:creationId xmlns:a16="http://schemas.microsoft.com/office/drawing/2014/main" id="{450B25C1-19B2-B2EF-FD93-D2990D0D0DCF}"/>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7</a:t>
            </a:r>
          </a:p>
        </p:txBody>
      </p:sp>
      <p:sp>
        <p:nvSpPr>
          <p:cNvPr id="17" name="Title 1">
            <a:extLst>
              <a:ext uri="{FF2B5EF4-FFF2-40B4-BE49-F238E27FC236}">
                <a16:creationId xmlns:a16="http://schemas.microsoft.com/office/drawing/2014/main" id="{9C49E3EB-0433-527C-2231-DDBBFBDAE4A6}"/>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04. Cấu hình dịch vụ SSH</a:t>
            </a:r>
          </a:p>
        </p:txBody>
      </p:sp>
      <p:sp>
        <p:nvSpPr>
          <p:cNvPr id="19" name="Google Shape;394;p38">
            <a:extLst>
              <a:ext uri="{FF2B5EF4-FFF2-40B4-BE49-F238E27FC236}">
                <a16:creationId xmlns:a16="http://schemas.microsoft.com/office/drawing/2014/main" id="{90B89688-4C3A-6F99-C675-20DD44638B43}"/>
              </a:ext>
            </a:extLst>
          </p:cNvPr>
          <p:cNvSpPr txBox="1">
            <a:spLocks/>
          </p:cNvSpPr>
          <p:nvPr/>
        </p:nvSpPr>
        <p:spPr>
          <a:xfrm>
            <a:off x="634320" y="1231550"/>
            <a:ext cx="7875360" cy="325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0215">
              <a:lnSpc>
                <a:spcPct val="150000"/>
              </a:lnSpc>
            </a:pPr>
            <a:r>
              <a:rPr lang="en-US" sz="1800" kern="1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yum install -y openssh openssh-server openssh-clients openssl-libs</a:t>
            </a:r>
            <a:endParaRPr lang="en-US" sz="1800" kern="1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296;p32">
            <a:extLst>
              <a:ext uri="{FF2B5EF4-FFF2-40B4-BE49-F238E27FC236}">
                <a16:creationId xmlns:a16="http://schemas.microsoft.com/office/drawing/2014/main" id="{D6D8ABB9-24D4-1B33-6C87-9D41412FE9CD}"/>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Cài đặt dịch vụ SSH</a:t>
            </a:r>
          </a:p>
        </p:txBody>
      </p:sp>
      <p:pic>
        <p:nvPicPr>
          <p:cNvPr id="3" name="Picture 2" descr="A screen shot of a computer&#10;&#10;Description automatically generated">
            <a:extLst>
              <a:ext uri="{FF2B5EF4-FFF2-40B4-BE49-F238E27FC236}">
                <a16:creationId xmlns:a16="http://schemas.microsoft.com/office/drawing/2014/main" id="{4A371284-35C0-E922-360C-B4A9B6581C15}"/>
              </a:ext>
            </a:extLst>
          </p:cNvPr>
          <p:cNvPicPr>
            <a:picLocks noChangeAspect="1"/>
          </p:cNvPicPr>
          <p:nvPr/>
        </p:nvPicPr>
        <p:blipFill>
          <a:blip r:embed="rId2"/>
          <a:stretch>
            <a:fillRect/>
          </a:stretch>
        </p:blipFill>
        <p:spPr>
          <a:xfrm>
            <a:off x="1706245" y="1841182"/>
            <a:ext cx="5731510" cy="1461135"/>
          </a:xfrm>
          <a:prstGeom prst="rect">
            <a:avLst/>
          </a:prstGeom>
        </p:spPr>
      </p:pic>
    </p:spTree>
    <p:extLst>
      <p:ext uri="{BB962C8B-B14F-4D97-AF65-F5344CB8AC3E}">
        <p14:creationId xmlns:p14="http://schemas.microsoft.com/office/powerpoint/2010/main" val="1269007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99;p32">
            <a:extLst>
              <a:ext uri="{FF2B5EF4-FFF2-40B4-BE49-F238E27FC236}">
                <a16:creationId xmlns:a16="http://schemas.microsoft.com/office/drawing/2014/main" id="{450B25C1-19B2-B2EF-FD93-D2990D0D0DCF}"/>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8</a:t>
            </a:r>
          </a:p>
        </p:txBody>
      </p:sp>
      <p:sp>
        <p:nvSpPr>
          <p:cNvPr id="17" name="Title 1">
            <a:extLst>
              <a:ext uri="{FF2B5EF4-FFF2-40B4-BE49-F238E27FC236}">
                <a16:creationId xmlns:a16="http://schemas.microsoft.com/office/drawing/2014/main" id="{9C49E3EB-0433-527C-2231-DDBBFBDAE4A6}"/>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04. Cấu hình dịch vụ SSH</a:t>
            </a:r>
          </a:p>
        </p:txBody>
      </p:sp>
      <p:sp>
        <p:nvSpPr>
          <p:cNvPr id="19" name="Google Shape;394;p38">
            <a:extLst>
              <a:ext uri="{FF2B5EF4-FFF2-40B4-BE49-F238E27FC236}">
                <a16:creationId xmlns:a16="http://schemas.microsoft.com/office/drawing/2014/main" id="{90B89688-4C3A-6F99-C675-20DD44638B43}"/>
              </a:ext>
            </a:extLst>
          </p:cNvPr>
          <p:cNvSpPr txBox="1">
            <a:spLocks/>
          </p:cNvSpPr>
          <p:nvPr/>
        </p:nvSpPr>
        <p:spPr>
          <a:xfrm>
            <a:off x="634320" y="1231550"/>
            <a:ext cx="7875360" cy="325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0215">
              <a:lnSpc>
                <a:spcPct val="150000"/>
              </a:lnSpc>
            </a:pPr>
            <a:r>
              <a:rPr lang="en-US" sz="1800" kern="100">
                <a:latin typeface="Open Sans" panose="020B0606030504020204" pitchFamily="34" charset="0"/>
                <a:ea typeface="Open Sans" panose="020B0606030504020204" pitchFamily="34" charset="0"/>
                <a:cs typeface="Open Sans" panose="020B0606030504020204" pitchFamily="34" charset="0"/>
              </a:rPr>
              <a:t>Gõ </a:t>
            </a:r>
            <a:r>
              <a:rPr lang="en-US" sz="1800" kern="1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vi /etc/ssh/sshd_config</a:t>
            </a:r>
            <a:endParaRPr lang="en-US" sz="1800" kern="100">
              <a:effectLst/>
              <a:latin typeface="Open Sans" panose="020B0606030504020204" pitchFamily="34" charset="0"/>
              <a:ea typeface="Open Sans" panose="020B0606030504020204" pitchFamily="34" charset="0"/>
              <a:cs typeface="Open Sans" panose="020B0606030504020204" pitchFamily="34" charset="0"/>
            </a:endParaRPr>
          </a:p>
          <a:p>
            <a:pPr marL="450215">
              <a:lnSpc>
                <a:spcPct val="150000"/>
              </a:lnSpc>
            </a:pPr>
            <a:r>
              <a:rPr lang="en-US" sz="1800" kern="100">
                <a:effectLst/>
                <a:latin typeface="Open Sans" panose="020B0606030504020204" pitchFamily="34" charset="0"/>
                <a:ea typeface="Open Sans" panose="020B0606030504020204" pitchFamily="34" charset="0"/>
                <a:cs typeface="Open Sans" panose="020B0606030504020204" pitchFamily="34" charset="0"/>
              </a:rPr>
              <a:t>Tìm #</a:t>
            </a:r>
            <a:r>
              <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PermitRootLogin no và bỏ dấu “#” ở phía trước </a:t>
            </a:r>
            <a:endParaRPr lang="en-US" sz="1800" kern="1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296;p32">
            <a:extLst>
              <a:ext uri="{FF2B5EF4-FFF2-40B4-BE49-F238E27FC236}">
                <a16:creationId xmlns:a16="http://schemas.microsoft.com/office/drawing/2014/main" id="{D6D8ABB9-24D4-1B33-6C87-9D41412FE9CD}"/>
              </a:ext>
            </a:extLst>
          </p:cNvPr>
          <p:cNvSpPr txBox="1">
            <a:spLocks/>
          </p:cNvSpPr>
          <p:nvPr/>
        </p:nvSpPr>
        <p:spPr>
          <a:xfrm>
            <a:off x="720000" y="986943"/>
            <a:ext cx="797642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Cấu hình để không cho root truy cập trực tiếp bằng SSH</a:t>
            </a:r>
          </a:p>
        </p:txBody>
      </p:sp>
      <p:pic>
        <p:nvPicPr>
          <p:cNvPr id="4" name="Picture 3" descr="A screen shot of a computer&#10;&#10;Description automatically generated">
            <a:extLst>
              <a:ext uri="{FF2B5EF4-FFF2-40B4-BE49-F238E27FC236}">
                <a16:creationId xmlns:a16="http://schemas.microsoft.com/office/drawing/2014/main" id="{CD576783-9270-D70F-2733-F35F38D1D0A0}"/>
              </a:ext>
            </a:extLst>
          </p:cNvPr>
          <p:cNvPicPr>
            <a:picLocks noChangeAspect="1"/>
          </p:cNvPicPr>
          <p:nvPr/>
        </p:nvPicPr>
        <p:blipFill>
          <a:blip r:embed="rId2"/>
          <a:stretch>
            <a:fillRect/>
          </a:stretch>
        </p:blipFill>
        <p:spPr>
          <a:xfrm>
            <a:off x="3450688" y="2329061"/>
            <a:ext cx="1905000" cy="1409700"/>
          </a:xfrm>
          <a:prstGeom prst="rect">
            <a:avLst/>
          </a:prstGeom>
        </p:spPr>
      </p:pic>
    </p:spTree>
    <p:extLst>
      <p:ext uri="{BB962C8B-B14F-4D97-AF65-F5344CB8AC3E}">
        <p14:creationId xmlns:p14="http://schemas.microsoft.com/office/powerpoint/2010/main" val="1202012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99;p32">
            <a:extLst>
              <a:ext uri="{FF2B5EF4-FFF2-40B4-BE49-F238E27FC236}">
                <a16:creationId xmlns:a16="http://schemas.microsoft.com/office/drawing/2014/main" id="{450B25C1-19B2-B2EF-FD93-D2990D0D0DCF}"/>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9</a:t>
            </a:r>
          </a:p>
        </p:txBody>
      </p:sp>
      <p:sp>
        <p:nvSpPr>
          <p:cNvPr id="17" name="Title 1">
            <a:extLst>
              <a:ext uri="{FF2B5EF4-FFF2-40B4-BE49-F238E27FC236}">
                <a16:creationId xmlns:a16="http://schemas.microsoft.com/office/drawing/2014/main" id="{9C49E3EB-0433-527C-2231-DDBBFBDAE4A6}"/>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04. Cấu hình dịch vụ SSH</a:t>
            </a:r>
          </a:p>
        </p:txBody>
      </p:sp>
      <p:sp>
        <p:nvSpPr>
          <p:cNvPr id="19" name="Google Shape;394;p38">
            <a:extLst>
              <a:ext uri="{FF2B5EF4-FFF2-40B4-BE49-F238E27FC236}">
                <a16:creationId xmlns:a16="http://schemas.microsoft.com/office/drawing/2014/main" id="{90B89688-4C3A-6F99-C675-20DD44638B43}"/>
              </a:ext>
            </a:extLst>
          </p:cNvPr>
          <p:cNvSpPr txBox="1">
            <a:spLocks/>
          </p:cNvSpPr>
          <p:nvPr/>
        </p:nvSpPr>
        <p:spPr>
          <a:xfrm>
            <a:off x="634320" y="1231550"/>
            <a:ext cx="787536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0215">
              <a:lnSpc>
                <a:spcPct val="150000"/>
              </a:lnSpc>
            </a:pPr>
            <a:r>
              <a:rPr lang="en-US" sz="1800" kern="1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#/etc/int.d/ssh restart </a:t>
            </a:r>
            <a:endParaRPr lang="en-US" sz="1800" kern="10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296;p32">
            <a:extLst>
              <a:ext uri="{FF2B5EF4-FFF2-40B4-BE49-F238E27FC236}">
                <a16:creationId xmlns:a16="http://schemas.microsoft.com/office/drawing/2014/main" id="{D6D8ABB9-24D4-1B33-6C87-9D41412FE9CD}"/>
              </a:ext>
            </a:extLst>
          </p:cNvPr>
          <p:cNvSpPr txBox="1">
            <a:spLocks/>
          </p:cNvSpPr>
          <p:nvPr/>
        </p:nvSpPr>
        <p:spPr>
          <a:xfrm>
            <a:off x="720000" y="986943"/>
            <a:ext cx="797642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Khởi động lại tiến trình</a:t>
            </a:r>
          </a:p>
        </p:txBody>
      </p:sp>
      <p:pic>
        <p:nvPicPr>
          <p:cNvPr id="3" name="Picture 2">
            <a:extLst>
              <a:ext uri="{FF2B5EF4-FFF2-40B4-BE49-F238E27FC236}">
                <a16:creationId xmlns:a16="http://schemas.microsoft.com/office/drawing/2014/main" id="{A05FA9E2-67F1-9D3F-612C-3CDAAB8F5438}"/>
              </a:ext>
            </a:extLst>
          </p:cNvPr>
          <p:cNvPicPr>
            <a:picLocks noChangeAspect="1"/>
          </p:cNvPicPr>
          <p:nvPr/>
        </p:nvPicPr>
        <p:blipFill>
          <a:blip r:embed="rId2"/>
          <a:stretch>
            <a:fillRect/>
          </a:stretch>
        </p:blipFill>
        <p:spPr>
          <a:xfrm>
            <a:off x="964149" y="1886932"/>
            <a:ext cx="3895725" cy="161925"/>
          </a:xfrm>
          <a:prstGeom prst="rect">
            <a:avLst/>
          </a:prstGeom>
        </p:spPr>
      </p:pic>
      <p:sp>
        <p:nvSpPr>
          <p:cNvPr id="5" name="Google Shape;394;p38">
            <a:extLst>
              <a:ext uri="{FF2B5EF4-FFF2-40B4-BE49-F238E27FC236}">
                <a16:creationId xmlns:a16="http://schemas.microsoft.com/office/drawing/2014/main" id="{DF8B0F94-3BA1-0235-825E-23D580E9B4B4}"/>
              </a:ext>
            </a:extLst>
          </p:cNvPr>
          <p:cNvSpPr txBox="1">
            <a:spLocks/>
          </p:cNvSpPr>
          <p:nvPr/>
        </p:nvSpPr>
        <p:spPr>
          <a:xfrm>
            <a:off x="634320" y="2131539"/>
            <a:ext cx="787536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0215">
              <a:lnSpc>
                <a:spcPct val="150000"/>
              </a:lnSpc>
            </a:pPr>
            <a:r>
              <a:rPr lang="en-US" sz="1800" kern="10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Và bây giờ chỉ có user bình thường mới đăng nhập vào user root được.</a:t>
            </a:r>
            <a:endParaRPr lang="en-US" sz="1800" kern="10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0613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aste Treatment and Landfill Thesis Defense by Slidesgo">
  <a:themeElements>
    <a:clrScheme name="Simple Light">
      <a:dk1>
        <a:srgbClr val="363329"/>
      </a:dk1>
      <a:lt1>
        <a:srgbClr val="F5F5F5"/>
      </a:lt1>
      <a:dk2>
        <a:srgbClr val="55C7A6"/>
      </a:dk2>
      <a:lt2>
        <a:srgbClr val="2F8D72"/>
      </a:lt2>
      <a:accent1>
        <a:srgbClr val="C6BB9D"/>
      </a:accent1>
      <a:accent2>
        <a:srgbClr val="77715F"/>
      </a:accent2>
      <a:accent3>
        <a:srgbClr val="FFFFFF"/>
      </a:accent3>
      <a:accent4>
        <a:srgbClr val="FFFFFF"/>
      </a:accent4>
      <a:accent5>
        <a:srgbClr val="FFFFFF"/>
      </a:accent5>
      <a:accent6>
        <a:srgbClr val="FFFFFF"/>
      </a:accent6>
      <a:hlink>
        <a:srgbClr val="3633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TotalTime>
  <Words>736</Words>
  <Application>Microsoft Office PowerPoint</Application>
  <PresentationFormat>On-screen Show (16:9)</PresentationFormat>
  <Paragraphs>112</Paragraphs>
  <Slides>19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Montserrat SemiBold</vt:lpstr>
      <vt:lpstr>Symbol</vt:lpstr>
      <vt:lpstr>Open Sans</vt:lpstr>
      <vt:lpstr>DM Sans</vt:lpstr>
      <vt:lpstr>Bebas Neue</vt:lpstr>
      <vt:lpstr>Montserrat Medium</vt:lpstr>
      <vt:lpstr>Arial</vt:lpstr>
      <vt:lpstr>Wingdings</vt:lpstr>
      <vt:lpstr>Waste Treatment and Landfill Thesis Defense by Slidesgo</vt:lpstr>
      <vt:lpstr>PowerPoint Presentation</vt:lpstr>
      <vt:lpstr>01. Tạo máy ảo</vt:lpstr>
      <vt:lpstr>01. Tạo máy ảo</vt:lpstr>
      <vt:lpstr>01. Tạo máy ảo</vt:lpstr>
      <vt:lpstr>02. Gán địa chỉ IP</vt:lpstr>
      <vt:lpstr>03. Tạo nhóm và người dung trên Server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Xuân Quang</dc:creator>
  <cp:lastModifiedBy>Clover Clover</cp:lastModifiedBy>
  <cp:revision>36</cp:revision>
  <dcterms:modified xsi:type="dcterms:W3CDTF">2023-11-01T02:25:29Z</dcterms:modified>
</cp:coreProperties>
</file>